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86" r:id="rId1"/>
    <p:sldMasterId id="2147484020" r:id="rId2"/>
    <p:sldMasterId id="2147484047" r:id="rId3"/>
  </p:sldMasterIdLst>
  <p:notesMasterIdLst>
    <p:notesMasterId r:id="rId31"/>
  </p:notesMasterIdLst>
  <p:handoutMasterIdLst>
    <p:handoutMasterId r:id="rId32"/>
  </p:handoutMasterIdLst>
  <p:sldIdLst>
    <p:sldId id="3635" r:id="rId4"/>
    <p:sldId id="3636" r:id="rId5"/>
    <p:sldId id="3670" r:id="rId6"/>
    <p:sldId id="2076136587" r:id="rId7"/>
    <p:sldId id="2119" r:id="rId8"/>
    <p:sldId id="2076136588" r:id="rId9"/>
    <p:sldId id="2076136609" r:id="rId10"/>
    <p:sldId id="509" r:id="rId11"/>
    <p:sldId id="2076136600" r:id="rId12"/>
    <p:sldId id="3648" r:id="rId13"/>
    <p:sldId id="3660" r:id="rId14"/>
    <p:sldId id="528" r:id="rId15"/>
    <p:sldId id="3666" r:id="rId16"/>
    <p:sldId id="3667" r:id="rId17"/>
    <p:sldId id="3664" r:id="rId18"/>
    <p:sldId id="3668" r:id="rId19"/>
    <p:sldId id="3669" r:id="rId20"/>
    <p:sldId id="3665" r:id="rId21"/>
    <p:sldId id="2076136610" r:id="rId22"/>
    <p:sldId id="2076136611" r:id="rId23"/>
    <p:sldId id="2076136612" r:id="rId24"/>
    <p:sldId id="2076136613" r:id="rId25"/>
    <p:sldId id="2076136614" r:id="rId26"/>
    <p:sldId id="2076136615" r:id="rId27"/>
    <p:sldId id="2076136616" r:id="rId28"/>
    <p:sldId id="2076136617" r:id="rId29"/>
    <p:sldId id="36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9933FF"/>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51" autoAdjust="0"/>
    <p:restoredTop sz="74725" autoAdjust="0"/>
  </p:normalViewPr>
  <p:slideViewPr>
    <p:cSldViewPr snapToGrid="0">
      <p:cViewPr varScale="1">
        <p:scale>
          <a:sx n="70" d="100"/>
          <a:sy n="70" d="100"/>
        </p:scale>
        <p:origin x="24" y="3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handoutMaster" Target="handoutMasters/handoutMaster1.xml"/><Relationship Id="rId37" Type="http://schemas.microsoft.com/office/2018/10/relationships/authors" Targe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10/3/2022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10/3/2022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hirsampdevdash.azurewebsites.ne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mailto:fhirsampdev-admin@fhirserversamples.onmicrosoft.com" TargetMode="External"/><Relationship Id="rId4" Type="http://schemas.openxmlformats.org/officeDocument/2006/relationships/hyperlink" Target="https://fhirsampdevjs.azurewebsites.ne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deck is a template for What The Hack lectures.</a:t>
            </a:r>
          </a:p>
          <a:p>
            <a:endParaRPr lang="en-US" dirty="0"/>
          </a:p>
          <a:p>
            <a:r>
              <a:rPr lang="en-US" dirty="0"/>
              <a:t>It is recommended that Coaches deliver mini-lectures ahead of each Challenge that set context for the challenge and introduce &amp; explain any key technologies.</a:t>
            </a:r>
          </a:p>
          <a:p>
            <a:endParaRPr lang="en-US" dirty="0"/>
          </a:p>
          <a:p>
            <a:r>
              <a:rPr lang="en-US" dirty="0"/>
              <a:t>At a minimum, it is handy to have a slide with the key goals of each challenge to display on the screen when running the hack in-person.</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5409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9804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6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16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071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387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184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10799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each challenge, list out the key high-level goals.</a:t>
            </a:r>
          </a:p>
          <a:p>
            <a:r>
              <a:rPr lang="en-US" dirty="0"/>
              <a:t>If there are important specifications, list them here, or remind students to “read the student guide!”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794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856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Coaches/Presenters for THIS hack/lecture event should be listed on this slide.</a:t>
            </a:r>
          </a:p>
          <a:p>
            <a:endParaRPr lang="en-US" dirty="0"/>
          </a:p>
          <a:p>
            <a:r>
              <a:rPr lang="en-US" dirty="0"/>
              <a:t>Original contributors to the hack content &amp; these slides include:</a:t>
            </a:r>
          </a:p>
          <a:p>
            <a:endParaRPr lang="en-US" dirty="0"/>
          </a:p>
          <a:p>
            <a:r>
              <a:rPr lang="en-US" dirty="0"/>
              <a:t>Please list original contributors to this hack here in the speaker notes and give them credit when delivering this content.</a:t>
            </a:r>
          </a:p>
          <a:p>
            <a:endParaRPr lang="en-US" dirty="0"/>
          </a:p>
          <a:p>
            <a:r>
              <a:rPr lang="en-US" dirty="0"/>
              <a:t>&lt;Original Author 1&gt;</a:t>
            </a:r>
          </a:p>
          <a:p>
            <a:r>
              <a:rPr lang="en-US" dirty="0"/>
              <a:t>&lt;Original Author 2&gt;</a:t>
            </a:r>
          </a:p>
          <a:p>
            <a:r>
              <a:rPr lang="en-US" dirty="0"/>
              <a:t>…</a:t>
            </a:r>
          </a:p>
          <a:p>
            <a:r>
              <a:rPr lang="en-US" dirty="0"/>
              <a:t>&lt;Original Author N&gt;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968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377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6396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438258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0314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2003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each “mini-lecture”, have a topic title and/or sub-topic title.</a:t>
            </a:r>
          </a:p>
          <a:p>
            <a:pPr marL="171450" indent="-171450">
              <a:buFont typeface="Arial" panose="020B0604020202020204" pitchFamily="34" charset="0"/>
              <a:buChar char="•"/>
            </a:pPr>
            <a:r>
              <a:rPr lang="en-US" dirty="0"/>
              <a:t>Each mini-lecture should be no longer than 5-10 minutes in length.</a:t>
            </a:r>
          </a:p>
          <a:p>
            <a:pPr marL="171450" indent="-171450">
              <a:buFont typeface="Arial" panose="020B0604020202020204" pitchFamily="34" charset="0"/>
              <a:buChar char="•"/>
            </a:pPr>
            <a:r>
              <a:rPr lang="en-US" dirty="0"/>
              <a:t>Only deliver one lecture ahead of each challenge.  </a:t>
            </a:r>
          </a:p>
          <a:p>
            <a:pPr marL="171450" indent="-171450">
              <a:buFont typeface="Arial" panose="020B0604020202020204" pitchFamily="34" charset="0"/>
              <a:buChar char="•"/>
            </a:pPr>
            <a:r>
              <a:rPr lang="en-US" dirty="0"/>
              <a:t>Do not attempt to present all of the lectures before students start hacking.</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51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04555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students for attending and share the link to the What The Hack website with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7725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Template for a lecture slide with bullets (if you need them).</a:t>
            </a:r>
          </a:p>
          <a:p>
            <a:endParaRPr lang="en-US" dirty="0"/>
          </a:p>
          <a:p>
            <a:r>
              <a:rPr lang="en-US" dirty="0"/>
              <a:t>Try to NOT use bullet lists in your presentation.  </a:t>
            </a:r>
          </a:p>
          <a:p>
            <a:r>
              <a:rPr lang="en-US" dirty="0"/>
              <a:t>Diagrams, puppy pictures, </a:t>
            </a:r>
            <a:r>
              <a:rPr lang="en-US" dirty="0" err="1"/>
              <a:t>etc</a:t>
            </a:r>
            <a:r>
              <a:rPr lang="en-US" dirty="0"/>
              <a:t> are always better. </a:t>
            </a:r>
            <a:r>
              <a:rPr lang="en-US"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A19410-49C3-46C5-A633-999FD8C4418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9049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Organizations building healthcare solutions face significant challenges as the data needed for modern solutions leveraging advanced analytics and machine learning can be difficult to access and is often segregated into different silos based on a variety of healthcare systems including electronic health records (EHR), financial/billing systems, customer relationship management (CRM) for marketing, picture archiving and communication systems (PACS) for imagery and more. To further complicate matters, evolving health data systems, including connected devices in the Internet of Medical Things (IoMT), genomics and immunomics systems, big data sets from government agencies and research institutions and more, make it difficult to get a complete view of a patient’s or population’s data. The desire is to bring all this data together to build modern healthcare solutions that can improve clinical, financial, operational, and population health analytics. The ability to digitally capture, annotate, and combine data to apply machine learning will transform the delivery of healthcare.</a:t>
            </a:r>
          </a:p>
          <a:p>
            <a:r>
              <a:rPr lang="en-US" sz="1200" kern="1200">
                <a:solidFill>
                  <a:schemeClr val="tx1"/>
                </a:solidFill>
                <a:effectLst/>
                <a:latin typeface="+mn-lt"/>
                <a:ea typeface="+mn-ea"/>
                <a:cs typeface="+mn-cs"/>
              </a:rPr>
              <a:t>In order to successfully bring together the relevant data and apply machine learning, organizations require a platform that supports standards-based interoperability, the security and privacy needed when working with PHI, and the compute capability to process a large amount of data.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073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According to the paper published in JMIR Medical Informatics “despite the relatively rapid nationwide adoption of electronic health records (EHRs), the industry’s ability to successfully exchange computable health data has not kept pace. A recent study found that less than 35% of providers report data exchange with other providers within the same organization or affiliated hospitals. The exchange of data across organizations is even more limited, with less than 14% of providers reporting they exchange data with providers in other organizations or unaffiliated hospitals.” These systems have been developed using older standards, including HL7® v2.x, Clinical Document Architecture (CDA) and proprietary APIs that make it challenging for healthcare solution developers to leverage these systems across healthcare providers. This has significantly limited access to healthcare data across providers and made it far too difficult to gain insight that can be derived from analytics and machine learning. </a:t>
            </a:r>
          </a:p>
          <a:p>
            <a:r>
              <a:rPr lang="en-US" sz="1200" kern="1200" dirty="0">
                <a:solidFill>
                  <a:schemeClr val="tx1"/>
                </a:solidFill>
                <a:effectLst/>
                <a:latin typeface="+mn-lt"/>
                <a:ea typeface="+mn-ea"/>
                <a:cs typeface="+mn-cs"/>
              </a:rPr>
              <a:t>Azure API for FHIR® implements the HL7® FHIR® specification, enabling interoperability based on an emerging industry standard data model and RESTful interface for health data. The cloud-based API supports SMART on FHIR® integration with Azure Active Directory to enable 3rd party application developers to leverage existing application development.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Azure API for FHIR® was designed around three primary use cases – health system interoperability, research, and startup/innovation health projects. Across these use cases is a similar pattern – data from one or more systems of record coming together in a single persistence model through the Azure API for FHIR® and being enriched through analytics and machine learning. New systems of engagement interact with the data through the Azure API for FHIR®.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Health System Interoperability</a:t>
            </a:r>
          </a:p>
          <a:p>
            <a:r>
              <a:rPr lang="en-US" sz="1200" kern="1200" dirty="0">
                <a:solidFill>
                  <a:schemeClr val="tx1"/>
                </a:solidFill>
                <a:effectLst/>
                <a:latin typeface="+mn-lt"/>
                <a:ea typeface="+mn-ea"/>
                <a:cs typeface="+mn-cs"/>
              </a:rPr>
              <a:t>While EHRs exist as the primary ‘source of truth’ in many clinical settings, it is not uncommon for providers to have multiple instances of the same EHR offerings (10 variations of Epic installations), different EHRs in different parts of their ecosystem (5 Cerner EHR installations and 2 Epic installations) or to have several non-EHR databases that serve as a source of truth (e.g. PACs systems, research databases, IOMT databases,  etc.).   A typical provider ecosystem can house 20 (or more) databases that often don’t talk to one another or store data in different formats.   </a:t>
            </a:r>
          </a:p>
          <a:p>
            <a:r>
              <a:rPr lang="en-US" sz="1200" kern="1200" dirty="0">
                <a:solidFill>
                  <a:schemeClr val="tx1"/>
                </a:solidFill>
                <a:effectLst/>
                <a:latin typeface="+mn-lt"/>
                <a:ea typeface="+mn-ea"/>
                <a:cs typeface="+mn-cs"/>
              </a:rPr>
              <a:t>Standardizing on FHIR provides a more open and stable data structure and use of the Azure API for FHIR as a service that sits on top of those systems helps to enable interoperability and data exchange.</a:t>
            </a:r>
          </a:p>
          <a:p>
            <a:r>
              <a:rPr lang="en-US" sz="1200" kern="1200" dirty="0">
                <a:solidFill>
                  <a:schemeClr val="tx1"/>
                </a:solidFill>
                <a:effectLst/>
                <a:latin typeface="+mn-lt"/>
                <a:ea typeface="+mn-ea"/>
                <a:cs typeface="+mn-cs"/>
              </a:rPr>
              <a:t>As institutions begin to implement various ML application to datasets, the Azure API for FHIR provides easy data exchange and means to annotate patient data thru FHIR APIs.</a:t>
            </a:r>
          </a:p>
          <a:p>
            <a:r>
              <a:rPr lang="en-US" sz="120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Research</a:t>
            </a:r>
          </a:p>
          <a:p>
            <a:r>
              <a:rPr lang="en-US" sz="1200" kern="1200" dirty="0">
                <a:solidFill>
                  <a:schemeClr val="tx1"/>
                </a:solidFill>
                <a:effectLst/>
                <a:latin typeface="+mn-lt"/>
                <a:ea typeface="+mn-ea"/>
                <a:cs typeface="+mn-cs"/>
              </a:rPr>
              <a:t>Healthcare researchers will find the FHIR standard in general and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useful as it normalizes data around a common FHIR data model and reduces the workload for machine learning and data sharing.</a:t>
            </a:r>
          </a:p>
          <a:p>
            <a:r>
              <a:rPr lang="en-US" sz="1200" kern="1200" dirty="0">
                <a:solidFill>
                  <a:schemeClr val="tx1"/>
                </a:solidFill>
                <a:effectLst/>
                <a:latin typeface="+mn-lt"/>
                <a:ea typeface="+mn-ea"/>
                <a:cs typeface="+mn-cs"/>
              </a:rPr>
              <a:t>Exchange of data via the Azure API for FHIR provides audit logs and access controls which help control the flow of data and who has access to what data types.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Startup &amp; Innovation Projects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Customers developing a patient or provider centric app (mobile or web) can leverage Azure </a:t>
            </a:r>
            <a:r>
              <a:rPr lang="en-US" sz="1200" i="1" kern="1200" dirty="0">
                <a:solidFill>
                  <a:schemeClr val="tx1"/>
                </a:solidFill>
                <a:effectLst/>
                <a:latin typeface="+mn-lt"/>
                <a:ea typeface="+mn-ea"/>
                <a:cs typeface="+mn-cs"/>
              </a:rPr>
              <a:t>API for FHIR </a:t>
            </a:r>
            <a:r>
              <a:rPr lang="en-US" sz="1200" kern="1200" dirty="0">
                <a:solidFill>
                  <a:schemeClr val="tx1"/>
                </a:solidFill>
                <a:effectLst/>
                <a:latin typeface="+mn-lt"/>
                <a:ea typeface="+mn-ea"/>
                <a:cs typeface="+mn-cs"/>
              </a:rPr>
              <a:t>as a fully managed backend service. The </a:t>
            </a:r>
            <a:r>
              <a:rPr lang="en-US" sz="1200" i="1" kern="1200" dirty="0">
                <a:solidFill>
                  <a:schemeClr val="tx1"/>
                </a:solidFill>
                <a:effectLst/>
                <a:latin typeface="+mn-lt"/>
                <a:ea typeface="+mn-ea"/>
                <a:cs typeface="+mn-cs"/>
              </a:rPr>
              <a:t>Azure API for FHIR</a:t>
            </a:r>
            <a:r>
              <a:rPr lang="en-US" sz="1200" kern="1200" dirty="0">
                <a:solidFill>
                  <a:schemeClr val="tx1"/>
                </a:solidFill>
                <a:effectLst/>
                <a:latin typeface="+mn-lt"/>
                <a:ea typeface="+mn-ea"/>
                <a:cs typeface="+mn-cs"/>
              </a:rPr>
              <a:t> provides a valuable resource in that customers can managing data and exchanging data in a secure cloud environment designed for health data, leverage SMART on FHIR implementation guidelines, and enable their technology to be utilized by all provider systems (e.g. most EHRs have enabled FHIR read APIs).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996BA33-6360-40A1-9606-58E0047CF4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95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these orgs need and want?</a:t>
            </a:r>
          </a:p>
          <a:p>
            <a:r>
              <a:rPr lang="en-US" dirty="0"/>
              <a:t>Initiatives: Interoperability, research, innovation </a:t>
            </a:r>
          </a:p>
          <a:p>
            <a:r>
              <a:rPr lang="en-US" dirty="0"/>
              <a:t>Moved to new standards defined by FHIR</a:t>
            </a:r>
          </a:p>
          <a:p>
            <a:r>
              <a:rPr lang="en-US" dirty="0"/>
              <a:t>Enable new tech to speak to your language</a:t>
            </a:r>
            <a:br>
              <a:rPr lang="en-US" dirty="0"/>
            </a:br>
            <a:r>
              <a:rPr lang="en-US" dirty="0"/>
              <a:t>5000 feet view of what orgs are looking for</a:t>
            </a:r>
          </a:p>
          <a:p>
            <a:endParaRPr lang="en-US" dirty="0"/>
          </a:p>
          <a:p>
            <a:r>
              <a:rPr lang="en-US" dirty="0"/>
              <a:t>All system are generating data about patient and activities of particular org</a:t>
            </a:r>
          </a:p>
          <a:p>
            <a:pPr marL="171450" indent="-171450">
              <a:buFontTx/>
              <a:buChar char="-"/>
            </a:pPr>
            <a:r>
              <a:rPr lang="en-US" dirty="0"/>
              <a:t>Diff to connect and operate with one another</a:t>
            </a:r>
          </a:p>
          <a:p>
            <a:pPr marL="171450" indent="-171450">
              <a:buFontTx/>
              <a:buChar char="-"/>
            </a:pPr>
            <a:r>
              <a:rPr lang="en-US" dirty="0"/>
              <a:t>Put everything in one place for single view</a:t>
            </a:r>
          </a:p>
          <a:p>
            <a:pPr marL="628650" lvl="1" indent="-171450">
              <a:buFontTx/>
              <a:buChar char="-"/>
            </a:pPr>
            <a:r>
              <a:rPr lang="en-US" dirty="0"/>
              <a:t>Intelligences</a:t>
            </a:r>
          </a:p>
          <a:p>
            <a:pPr marL="171450" lvl="0" indent="-171450">
              <a:buFontTx/>
              <a:buChar char="-"/>
            </a:pPr>
            <a:r>
              <a:rPr lang="en-US" dirty="0"/>
              <a:t>Ingest systems into a single place (not replace legacy system)</a:t>
            </a:r>
          </a:p>
          <a:p>
            <a:pPr marL="171450" lvl="0" indent="-171450">
              <a:buFontTx/>
              <a:buChar char="-"/>
            </a:pPr>
            <a:r>
              <a:rPr lang="en-US" dirty="0"/>
              <a:t>Perform advanced analytics on data (AI/ML)</a:t>
            </a:r>
          </a:p>
          <a:p>
            <a:pPr marL="171450" lvl="0" indent="-171450">
              <a:buFontTx/>
              <a:buChar char="-"/>
            </a:pPr>
            <a:r>
              <a:rPr lang="en-US" dirty="0"/>
              <a:t>Scalability</a:t>
            </a:r>
          </a:p>
          <a:p>
            <a:pPr marL="0" lvl="0" indent="0">
              <a:buFontTx/>
              <a:buNone/>
            </a:pPr>
            <a:endParaRPr lang="en-US" dirty="0"/>
          </a:p>
          <a:p>
            <a:pPr marL="0" lvl="0" indent="0">
              <a:buFontTx/>
              <a:buNone/>
            </a:pPr>
            <a:r>
              <a:rPr lang="en-US" dirty="0"/>
              <a:t>Azure API for FHIR:</a:t>
            </a:r>
          </a:p>
          <a:p>
            <a:pPr marL="0" lvl="0" indent="0">
              <a:buFontTx/>
              <a:buNone/>
            </a:pPr>
            <a:r>
              <a:rPr lang="en-US" dirty="0"/>
              <a:t>What we built to support what customer want</a:t>
            </a:r>
          </a:p>
          <a:p>
            <a:pPr marL="0" lvl="0" indent="0">
              <a:buFontTx/>
              <a:buNone/>
            </a:pPr>
            <a:r>
              <a:rPr lang="en-US" dirty="0"/>
              <a:t>Support what customer want to do thru the above workflow:</a:t>
            </a:r>
          </a:p>
          <a:p>
            <a:pPr marL="0" lvl="0" indent="0">
              <a:buFontTx/>
              <a:buNone/>
            </a:pPr>
            <a:r>
              <a:rPr lang="en-US" dirty="0"/>
              <a:t>Ingest &amp; Enrichment of data: Easily ingest and enrich any volume, variety or velocity of Healthcare data</a:t>
            </a:r>
          </a:p>
          <a:p>
            <a:pPr marL="0" lvl="0" indent="0">
              <a:buFontTx/>
              <a:buNone/>
            </a:pPr>
            <a:r>
              <a:rPr lang="en-US" dirty="0"/>
              <a:t>- ADF – pull data out of HLC systems</a:t>
            </a:r>
          </a:p>
          <a:p>
            <a:pPr marL="0" lvl="0" indent="0">
              <a:buFontTx/>
              <a:buNone/>
            </a:pPr>
            <a:r>
              <a:rPr lang="en-US" dirty="0"/>
              <a:t>- </a:t>
            </a:r>
            <a:r>
              <a:rPr lang="en-US" dirty="0" err="1"/>
              <a:t>IoMT</a:t>
            </a:r>
            <a:r>
              <a:rPr lang="en-US" dirty="0"/>
              <a:t> – capture real-time remote data from connected devices</a:t>
            </a:r>
          </a:p>
          <a:p>
            <a:pPr marL="171450" lvl="0" indent="-171450">
              <a:buFontTx/>
              <a:buChar char="-"/>
            </a:pPr>
            <a:r>
              <a:rPr lang="en-US" dirty="0"/>
              <a:t>Azure Functions – incorporate into some workflow</a:t>
            </a:r>
          </a:p>
          <a:p>
            <a:pPr marL="171450" lvl="0" indent="-171450">
              <a:buFontTx/>
              <a:buChar char="-"/>
            </a:pPr>
            <a:r>
              <a:rPr lang="en-US" dirty="0"/>
              <a:t>Push – system can talk directly to Azure API for FHIR</a:t>
            </a:r>
          </a:p>
          <a:p>
            <a:pPr marL="628650" lvl="1" indent="-171450">
              <a:buFontTx/>
              <a:buChar char="-"/>
            </a:pPr>
            <a:r>
              <a:rPr lang="en-US" dirty="0"/>
              <a:t>Send FHIR data directly into Azure FHIR APIs</a:t>
            </a:r>
          </a:p>
          <a:p>
            <a:pPr marL="628650" lvl="1" indent="-171450">
              <a:buFontTx/>
              <a:buChar char="-"/>
            </a:pPr>
            <a:r>
              <a:rPr lang="en-US" dirty="0"/>
              <a:t>Any system can integrate with FHIR API can integrate with Azure API for FHIR (no proprietary changes)</a:t>
            </a:r>
          </a:p>
          <a:p>
            <a:pPr marL="0" lvl="0" indent="0">
              <a:buFontTx/>
              <a:buNone/>
            </a:pPr>
            <a:r>
              <a:rPr lang="en-US" dirty="0"/>
              <a:t>Persist data: Create unified longitudinal records and track lineage</a:t>
            </a:r>
          </a:p>
          <a:p>
            <a:pPr marL="171450" lvl="0" indent="-171450">
              <a:buFontTx/>
              <a:buChar char="-"/>
            </a:pPr>
            <a:r>
              <a:rPr lang="en-US" dirty="0"/>
              <a:t>API for FHIR is where data is persisted</a:t>
            </a:r>
          </a:p>
          <a:p>
            <a:pPr marL="171450" lvl="0" indent="-171450">
              <a:buFontTx/>
              <a:buChar char="-"/>
            </a:pPr>
            <a:r>
              <a:rPr lang="en-US" dirty="0"/>
              <a:t>Customer sees the API endpoint and all security around it(not underlying infra)</a:t>
            </a:r>
          </a:p>
          <a:p>
            <a:pPr marL="628650" lvl="1" indent="-171450">
              <a:buFontTx/>
              <a:buChar char="-"/>
            </a:pPr>
            <a:r>
              <a:rPr lang="en-US" dirty="0"/>
              <a:t>Implementation details are hidden behind the scenes</a:t>
            </a:r>
          </a:p>
          <a:p>
            <a:pPr marL="628650" lvl="1" indent="-171450">
              <a:buFontTx/>
              <a:buChar char="-"/>
            </a:pPr>
            <a:r>
              <a:rPr lang="en-US" dirty="0"/>
              <a:t>Interact with those endpoints to scale up/down for throughput</a:t>
            </a:r>
          </a:p>
          <a:p>
            <a:pPr marL="0" lvl="0" indent="0">
              <a:buFontTx/>
              <a:buNone/>
            </a:pPr>
            <a:r>
              <a:rPr lang="en-US" dirty="0"/>
              <a:t>Query &amp; Provision data (into tools that are relevant): Provision and manage access for querying, exploration, operationalization.</a:t>
            </a:r>
          </a:p>
          <a:p>
            <a:pPr marL="171450" lvl="0" indent="-171450">
              <a:buFontTx/>
              <a:buChar char="-"/>
            </a:pPr>
            <a:r>
              <a:rPr lang="en-US" dirty="0"/>
              <a:t>Export FHIR data into Azure Databricks to reshape the data</a:t>
            </a:r>
          </a:p>
          <a:p>
            <a:pPr marL="628650" lvl="1" indent="-171450">
              <a:buFontTx/>
              <a:buChar char="-"/>
            </a:pPr>
            <a:r>
              <a:rPr lang="en-US" dirty="0"/>
              <a:t>Analytics and ML, need data in tabular structure and pull together diff parts of the data</a:t>
            </a:r>
          </a:p>
          <a:p>
            <a:pPr marL="0" lvl="0" indent="0">
              <a:buFontTx/>
              <a:buNone/>
            </a:pPr>
            <a:r>
              <a:rPr lang="en-US" dirty="0"/>
              <a:t>Intelligence: Create new insights and build targeted AI models on the entire data estate</a:t>
            </a:r>
          </a:p>
          <a:p>
            <a:pPr marL="171450" lvl="0" indent="-171450">
              <a:buFontTx/>
              <a:buChar char="-"/>
            </a:pPr>
            <a:r>
              <a:rPr lang="en-US" dirty="0"/>
              <a:t>Once data is provisioned, you can bring it into difference intelligence systems and connect that out</a:t>
            </a:r>
          </a:p>
          <a:p>
            <a:pPr marL="628650" lvl="1" indent="-171450">
              <a:buFontTx/>
              <a:buChar char="-"/>
            </a:pPr>
            <a:r>
              <a:rPr lang="en-US" dirty="0"/>
              <a:t>Azure Synapse Analytics</a:t>
            </a:r>
          </a:p>
          <a:p>
            <a:pPr marL="628650" lvl="1" indent="-171450">
              <a:buFontTx/>
              <a:buChar char="-"/>
            </a:pPr>
            <a:r>
              <a:rPr lang="en-US" dirty="0"/>
              <a:t>Machine Learning, etc.</a:t>
            </a:r>
          </a:p>
          <a:p>
            <a:pPr marL="0" lvl="0" indent="0">
              <a:buFontTx/>
              <a:buNone/>
            </a:pPr>
            <a:endParaRPr lang="en-US" dirty="0"/>
          </a:p>
          <a:p>
            <a:pPr marL="0" lvl="0" indent="0">
              <a:buFontTx/>
              <a:buNone/>
            </a:pPr>
            <a:r>
              <a:rPr lang="en-US" dirty="0"/>
              <a:t>Scale</a:t>
            </a:r>
          </a:p>
          <a:p>
            <a:pPr marL="171450" lvl="0" indent="-171450">
              <a:buFontTx/>
              <a:buChar char="-"/>
            </a:pPr>
            <a:r>
              <a:rPr lang="en-US" dirty="0"/>
              <a:t>Easily leverage cloud for storage or processing of a variety of modalities at scale and lower cost.</a:t>
            </a:r>
          </a:p>
          <a:p>
            <a:pPr marL="171450" lvl="0" indent="-171450">
              <a:buFontTx/>
              <a:buChar char="-"/>
            </a:pPr>
            <a:endParaRPr lang="en-US" dirty="0"/>
          </a:p>
          <a:p>
            <a:pPr marL="0" lvl="0" indent="0">
              <a:buFontTx/>
              <a:buNone/>
            </a:pPr>
            <a:r>
              <a:rPr lang="en-US" dirty="0"/>
              <a:t>Trust</a:t>
            </a:r>
          </a:p>
          <a:p>
            <a:pPr marL="171450" lvl="0" indent="-171450">
              <a:buFontTx/>
              <a:buChar char="-"/>
            </a:pPr>
            <a:r>
              <a:rPr lang="en-US" dirty="0"/>
              <a:t>Secure, compliant and operational.</a:t>
            </a:r>
          </a:p>
          <a:p>
            <a:pPr marL="0" lvl="0" indent="0">
              <a:buFontTx/>
              <a:buNone/>
            </a:pPr>
            <a:endParaRPr lang="en-US" dirty="0"/>
          </a:p>
          <a:p>
            <a:pPr marL="0" lvl="0" indent="0">
              <a:buFontTx/>
              <a:buNone/>
            </a:pPr>
            <a:r>
              <a:rPr lang="en-US" dirty="0"/>
              <a:t>Working outwards towards the edges:</a:t>
            </a:r>
          </a:p>
          <a:p>
            <a:pPr marL="0" lvl="0" indent="0">
              <a:buFontTx/>
              <a:buNone/>
            </a:pPr>
            <a:r>
              <a:rPr lang="en-US" dirty="0"/>
              <a:t>IoMT FHIR Connector</a:t>
            </a:r>
          </a:p>
          <a:p>
            <a:pPr marL="0" lvl="0" indent="0">
              <a:buFontTx/>
              <a:buNone/>
            </a:pPr>
            <a:endParaRPr lang="en-US" dirty="0"/>
          </a:p>
          <a:p>
            <a:pPr marL="628650" lvl="1" indent="-171450">
              <a:buFontTx/>
              <a:buChar char="-"/>
            </a:pPr>
            <a:endParaRPr lang="en-US" dirty="0"/>
          </a:p>
          <a:p>
            <a:pPr marL="628650" lvl="1" indent="-171450">
              <a:buFontTx/>
              <a:buChar char="-"/>
            </a:pPr>
            <a:endParaRPr lang="en-US" dirty="0"/>
          </a:p>
          <a:p>
            <a:pPr marL="171450" lvl="0" indent="-171450">
              <a:buFontTx/>
              <a:buChar cha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3775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err="1">
                <a:solidFill>
                  <a:schemeClr val="tx1"/>
                </a:solidFill>
                <a:effectLst/>
                <a:latin typeface="+mn-lt"/>
                <a:ea typeface="+mn-ea"/>
                <a:cs typeface="+mn-cs"/>
              </a:rPr>
              <a:t>FhirDashboard</a:t>
            </a:r>
            <a:r>
              <a:rPr lang="en-US" sz="1600" b="1" kern="1200" dirty="0">
                <a:solidFill>
                  <a:schemeClr val="tx1"/>
                </a:solidFill>
                <a:effectLst/>
                <a:latin typeface="+mn-lt"/>
                <a:ea typeface="+mn-ea"/>
                <a:cs typeface="+mn-cs"/>
              </a:rPr>
              <a:t> URL: </a:t>
            </a:r>
            <a:r>
              <a:rPr lang="en-US" sz="1600" u="sng" kern="1200" dirty="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https://fhirsampdevdash.azurewebsites.net</a:t>
            </a:r>
            <a:r>
              <a:rPr lang="en-US" sz="1600" u="none" kern="1200" dirty="0">
                <a:solidFill>
                  <a:schemeClr val="bg1"/>
                </a:solidFill>
                <a:effectLst/>
                <a:latin typeface="+mn-lt"/>
                <a:ea typeface="+mn-ea"/>
                <a:cs typeface="+mn-cs"/>
              </a:rPr>
              <a:t> (.NET WebApp) or </a:t>
            </a:r>
            <a:r>
              <a:rPr lang="en-US" sz="1600" dirty="0">
                <a:solidFill>
                  <a:schemeClr val="bg1"/>
                </a:solidFill>
                <a:latin typeface="+mn-lt"/>
                <a:hlinkClick r:id="rId4">
                  <a:extLst>
                    <a:ext uri="{A12FA001-AC4F-418D-AE19-62706E023703}">
                      <ahyp:hlinkClr xmlns:ahyp="http://schemas.microsoft.com/office/drawing/2018/hyperlinkcolor" val="tx"/>
                    </a:ext>
                  </a:extLst>
                </a:hlinkClick>
              </a:rPr>
              <a:t>https://fhirsampdevjs.azurewebsites.net/</a:t>
            </a:r>
            <a:r>
              <a:rPr lang="en-US" sz="1600" dirty="0">
                <a:solidFill>
                  <a:schemeClr val="bg1"/>
                </a:solidFill>
                <a:latin typeface="+mn-lt"/>
              </a:rPr>
              <a:t> (JavaScript SPA app)</a:t>
            </a:r>
            <a:br>
              <a:rPr lang="en-US" sz="1600" kern="1200" dirty="0">
                <a:solidFill>
                  <a:schemeClr val="tx1"/>
                </a:solidFill>
                <a:effectLst/>
                <a:latin typeface="+mn-lt"/>
                <a:ea typeface="+mn-ea"/>
                <a:cs typeface="+mn-cs"/>
              </a:rPr>
            </a:br>
            <a:r>
              <a:rPr lang="en-US" sz="1600" b="1" kern="1200" dirty="0">
                <a:solidFill>
                  <a:schemeClr val="tx1"/>
                </a:solidFill>
                <a:effectLst/>
                <a:latin typeface="+mn-lt"/>
                <a:ea typeface="+mn-ea"/>
                <a:cs typeface="+mn-cs"/>
              </a:rPr>
              <a:t>User: </a:t>
            </a:r>
            <a:r>
              <a:rPr lang="en-US" sz="1600" u="none" kern="1200" dirty="0">
                <a:solidFill>
                  <a:schemeClr val="bg1"/>
                </a:solidFill>
                <a:effectLst/>
                <a:latin typeface="+mn-lt"/>
                <a:ea typeface="+mn-ea"/>
                <a:cs typeface="+mn-cs"/>
                <a:hlinkClick r:id="rId5">
                  <a:extLst>
                    <a:ext uri="{A12FA001-AC4F-418D-AE19-62706E023703}">
                      <ahyp:hlinkClr xmlns:ahyp="http://schemas.microsoft.com/office/drawing/2018/hyperlinkcolor" val="tx"/>
                    </a:ext>
                  </a:extLst>
                </a:hlinkClick>
              </a:rPr>
              <a:t>fhirsampdev-admin@fhirserversamples.onmicrosoft.com</a:t>
            </a:r>
            <a:br>
              <a:rPr lang="en-US" sz="1600" kern="1200" dirty="0">
                <a:solidFill>
                  <a:schemeClr val="tx1"/>
                </a:solidFill>
                <a:effectLst/>
                <a:latin typeface="+mn-lt"/>
                <a:ea typeface="+mn-ea"/>
                <a:cs typeface="+mn-cs"/>
              </a:rPr>
            </a:br>
            <a:r>
              <a:rPr lang="en-US" sz="1600" b="1" kern="1200" dirty="0">
                <a:solidFill>
                  <a:schemeClr val="tx1"/>
                </a:solidFill>
                <a:effectLst/>
                <a:latin typeface="+mn-lt"/>
                <a:ea typeface="+mn-ea"/>
                <a:cs typeface="+mn-cs"/>
              </a:rPr>
              <a:t>Password:</a:t>
            </a:r>
            <a:r>
              <a:rPr lang="en-US" sz="1600" kern="1200" dirty="0">
                <a:solidFill>
                  <a:schemeClr val="tx1"/>
                </a:solidFill>
                <a:effectLst/>
                <a:latin typeface="+mn-lt"/>
                <a:ea typeface="+mn-ea"/>
                <a:cs typeface="+mn-cs"/>
              </a:rPr>
              <a:t> Fh1rD3m0!!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AA824A-D552-445F-B335-54C09463F11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3516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this slide and add the pre-</a:t>
            </a:r>
            <a:r>
              <a:rPr lang="en-US" dirty="0" err="1"/>
              <a:t>reqs</a:t>
            </a:r>
            <a:r>
              <a:rPr lang="en-US" dirty="0"/>
              <a:t> specific to your hack here.</a:t>
            </a:r>
          </a:p>
          <a:p>
            <a:endParaRPr lang="en-US" dirty="0"/>
          </a:p>
          <a:p>
            <a:r>
              <a:rPr lang="en-US" dirty="0"/>
              <a:t>Each challenge slide should list the key goals for the challenge.</a:t>
            </a:r>
          </a:p>
          <a:p>
            <a:endParaRPr lang="en-US" dirty="0"/>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.NET Core 3.1</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https://dotnet.microsoft.com/download/dotnet-core/3.1</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Java 1.8 JDK</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https://www.oracle.com/java/technologies/javase/javase-jdk8-downloads.html</a:t>
            </a:r>
            <a:r>
              <a:rPr lang="en-US" b="1" dirty="0">
                <a:solidFill>
                  <a:srgbClr val="569CD6"/>
                </a:solidFill>
                <a:effectLst/>
                <a:latin typeface="Consolas" panose="020B0609020204030204" pitchFamily="49" charset="0"/>
              </a:rPr>
              <a:t>)**</a:t>
            </a:r>
            <a:r>
              <a:rPr lang="en-US" b="0" dirty="0">
                <a:solidFill>
                  <a:srgbClr val="D4D4D4"/>
                </a:solidFill>
                <a:effectLst/>
                <a:latin typeface="Consolas" panose="020B0609020204030204" pitchFamily="49" charset="0"/>
              </a:rPr>
              <a:t> (needed to run </a:t>
            </a:r>
            <a:r>
              <a:rPr lang="en-US" b="0" dirty="0" err="1">
                <a:solidFill>
                  <a:srgbClr val="D4D4D4"/>
                </a:solidFill>
                <a:effectLst/>
                <a:latin typeface="Consolas" panose="020B0609020204030204" pitchFamily="49" charset="0"/>
              </a:rPr>
              <a:t>Synthea</a:t>
            </a:r>
            <a:r>
              <a:rPr lang="en-US" b="0" dirty="0">
                <a:solidFill>
                  <a:srgbClr val="D4D4D4"/>
                </a:solidFill>
                <a:effectLst/>
                <a:latin typeface="Consolas" panose="020B0609020204030204" pitchFamily="49" charset="0"/>
              </a:rPr>
              <a:t> Patient Generator tool)</a:t>
            </a: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Node Module Extension for VS Code</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https://code.visualstudio.com/docs/nodejs/extensions</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App Service extension for VS Code</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https://marketplace.visualstudio.com/items?itemName=ms-azuretools.vscode-azureappservice</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Node.js Window Installer</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https://nodejs.org/en/download/</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Node.js and </a:t>
            </a:r>
            <a:r>
              <a:rPr lang="en-US" b="1" dirty="0" err="1">
                <a:solidFill>
                  <a:srgbClr val="CE9178"/>
                </a:solidFill>
                <a:effectLst/>
                <a:latin typeface="Consolas" panose="020B0609020204030204" pitchFamily="49" charset="0"/>
              </a:rPr>
              <a:t>npm</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https://docs.npmjs.com/downloading-and-installing-node-js-and-npm</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6796E6"/>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1" dirty="0">
                <a:solidFill>
                  <a:srgbClr val="569CD6"/>
                </a:solidFill>
                <a:effectLst/>
                <a:latin typeface="Consolas" panose="020B0609020204030204" pitchFamily="49" charset="0"/>
              </a:rPr>
              <a:t>**[</a:t>
            </a:r>
            <a:r>
              <a:rPr lang="en-US" b="1" dirty="0">
                <a:solidFill>
                  <a:srgbClr val="CE9178"/>
                </a:solidFill>
                <a:effectLst/>
                <a:latin typeface="Consolas" panose="020B0609020204030204" pitchFamily="49" charset="0"/>
              </a:rPr>
              <a:t>Postman</a:t>
            </a:r>
            <a:r>
              <a:rPr lang="en-US" b="1" dirty="0">
                <a:solidFill>
                  <a:srgbClr val="569CD6"/>
                </a:solidFill>
                <a:effectLst/>
                <a:latin typeface="Consolas" panose="020B0609020204030204" pitchFamily="49" charset="0"/>
              </a:rPr>
              <a:t>](</a:t>
            </a:r>
            <a:r>
              <a:rPr lang="en-US" b="0" u="sng" dirty="0">
                <a:solidFill>
                  <a:srgbClr val="569CD6"/>
                </a:solidFill>
                <a:effectLst/>
                <a:latin typeface="Consolas" panose="020B0609020204030204" pitchFamily="49" charset="0"/>
              </a:rPr>
              <a:t>https://www.getpostman.com</a:t>
            </a:r>
            <a:r>
              <a:rPr lang="en-US" b="1" dirty="0">
                <a:solidFill>
                  <a:srgbClr val="569CD6"/>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have a Mac… great! You’re already a step ahead.</a:t>
            </a:r>
          </a:p>
          <a:p>
            <a:br>
              <a:rPr lang="en-US" dirty="0"/>
            </a:br>
            <a:r>
              <a:rPr lang="en-US" dirty="0"/>
              <a:t>If not, get your Windows box loaded up with all the tools that work well in the OSS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8105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tif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7.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10/3/2022</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10/3/2022</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10/3/2022</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05041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5776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06789" y="484495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432" b="-7543"/>
          <a:stretch/>
        </p:blipFill>
        <p:spPr>
          <a:xfrm>
            <a:off x="464842" y="419100"/>
            <a:ext cx="915842" cy="204630"/>
          </a:xfrm>
          <a:prstGeom prst="rect">
            <a:avLst/>
          </a:prstGeom>
        </p:spPr>
      </p:pic>
    </p:spTree>
    <p:extLst>
      <p:ext uri="{BB962C8B-B14F-4D97-AF65-F5344CB8AC3E}">
        <p14:creationId xmlns:p14="http://schemas.microsoft.com/office/powerpoint/2010/main" val="1626364893"/>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1112970039"/>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p:nvSpPr>
        <p:spPr bwMode="auto">
          <a:xfrm>
            <a:off x="457200" y="2161468"/>
            <a:ext cx="7449470"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956984"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99534"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1" name="Picture 10">
            <a:extLst>
              <a:ext uri="{FF2B5EF4-FFF2-40B4-BE49-F238E27FC236}">
                <a16:creationId xmlns:a16="http://schemas.microsoft.com/office/drawing/2014/main" id="{C60440F8-BAED-4632-9C99-45CB2EAC4C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4841" y="419100"/>
            <a:ext cx="1335673" cy="190278"/>
          </a:xfrm>
          <a:prstGeom prst="rect">
            <a:avLst/>
          </a:prstGeom>
        </p:spPr>
      </p:pic>
    </p:spTree>
    <p:extLst>
      <p:ext uri="{BB962C8B-B14F-4D97-AF65-F5344CB8AC3E}">
        <p14:creationId xmlns:p14="http://schemas.microsoft.com/office/powerpoint/2010/main" val="1474839843"/>
      </p:ext>
    </p:extLst>
  </p:cSld>
  <p:clrMapOvr>
    <a:masterClrMapping/>
  </p:clrMapOvr>
  <p:transition>
    <p:fade/>
  </p:transition>
  <p:hf hd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162292067"/>
      </p:ext>
    </p:extLst>
  </p:cSld>
  <p:clrMapOvr>
    <a:masterClrMapping/>
  </p:clrMapOvr>
  <p:transition>
    <p:fade/>
  </p:transition>
  <p:hf hd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145177375"/>
      </p:ext>
    </p:extLst>
  </p:cSld>
  <p:clrMapOvr>
    <a:masterClrMapping/>
  </p:clrMapOvr>
  <p:transition>
    <p:fade/>
  </p:transition>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10/3/2022</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61148003"/>
      </p:ext>
    </p:extLst>
  </p:cSld>
  <p:clrMapOvr>
    <a:masterClrMapping/>
  </p:clrMapOvr>
  <p:transition>
    <p:fade/>
  </p:transition>
  <p:hf hd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80453218"/>
      </p:ext>
    </p:extLst>
  </p:cSld>
  <p:clrMapOvr>
    <a:masterClrMapping/>
  </p:clrMapOvr>
  <p:transition>
    <p:fade/>
  </p:transition>
  <p:hf hdr="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910249969"/>
      </p:ext>
    </p:extLst>
  </p:cSld>
  <p:clrMapOvr>
    <a:masterClrMapping/>
  </p:clrMapOvr>
  <p:transition>
    <p:fade/>
  </p:transition>
  <p:hf hdr="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315456905"/>
      </p:ext>
    </p:extLst>
  </p:cSld>
  <p:clrMapOvr>
    <a:masterClrMapping/>
  </p:clrMapOvr>
  <p:transition>
    <p:fade/>
  </p:transition>
  <p:hf hdr="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rgbClr val="000000"/>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79352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7226321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579055391"/>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800"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943357576"/>
      </p:ext>
    </p:extLst>
  </p:cSld>
  <p:clrMapOvr>
    <a:masterClrMapping/>
  </p:clrMapOvr>
  <p:transition>
    <p:fade/>
  </p:transition>
  <p:hf hdr="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3380189"/>
      </p:ext>
    </p:extLst>
  </p:cSld>
  <p:clrMapOvr>
    <a:masterClrMapping/>
  </p:clrMapOvr>
  <p:transition>
    <p:fade/>
  </p:transition>
  <p:hf hdr="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733594870"/>
      </p:ext>
    </p:extLst>
  </p:cSld>
  <p:clrMapOvr>
    <a:masterClrMapping/>
  </p:clrMapOvr>
  <p:transition>
    <p:fade/>
  </p:transition>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10/3/2022</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174373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669114635"/>
      </p:ext>
    </p:extLst>
  </p:cSld>
  <p:clrMapOvr>
    <a:masterClrMapping/>
  </p:clrMapOvr>
  <p:transition>
    <p:fade/>
  </p:transition>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20401051"/>
      </p:ext>
    </p:extLst>
  </p:cSld>
  <p:clrMapOvr>
    <a:masterClrMapping/>
  </p:clrMapOvr>
  <p:transition>
    <p:fade/>
  </p:transition>
  <p:hf hdr="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87433154"/>
      </p:ext>
    </p:extLst>
  </p:cSld>
  <p:clrMapOvr>
    <a:masterClrMapping/>
  </p:clrMapOvr>
  <p:transition>
    <p:fade/>
  </p:transition>
  <p:hf hdr="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31065"/>
          <a:stretch/>
        </p:blipFill>
        <p:spPr>
          <a:xfrm>
            <a:off x="457201" y="419100"/>
            <a:ext cx="920750" cy="190278"/>
          </a:xfrm>
          <a:prstGeom prst="rect">
            <a:avLst/>
          </a:prstGeom>
        </p:spPr>
      </p:pic>
    </p:spTree>
    <p:extLst>
      <p:ext uri="{BB962C8B-B14F-4D97-AF65-F5344CB8AC3E}">
        <p14:creationId xmlns:p14="http://schemas.microsoft.com/office/powerpoint/2010/main" val="2835128049"/>
      </p:ext>
    </p:extLst>
  </p:cSld>
  <p:clrMapOvr>
    <a:overrideClrMapping bg1="lt1" tx1="dk1" bg2="lt2" tx2="dk2" accent1="accent1" accent2="accent2" accent3="accent3" accent4="accent4" accent5="accent5" accent6="accent6" hlink="hlink" folHlink="folHlink"/>
  </p:clrMapOvr>
  <p:transition>
    <p:fade/>
  </p:transition>
  <p:hf hdr="0"/>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43C06-7C98-49AD-B117-AEE7E8D4F3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2626BB-C04E-47CC-AB87-D7851B5A99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0848B-D9B9-4C90-AAD6-E362E6C471A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1B28095-538B-4AA4-B954-1909EF85C63D}"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10/3/2022</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9316D7EC-1D1B-4F02-BA07-43AC5320FD1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F531A67C-E888-475A-B315-5658EB8F27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6A7E61F-F1D4-49AF-B062-CE7B154B9109}"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5646666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Title Slide">
    <p:bg bwMode="gray">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1634613"/>
            <a:ext cx="8481340" cy="1793090"/>
          </a:xfrm>
          <a:noFill/>
        </p:spPr>
        <p:txBody>
          <a:bodyPr lIns="146304" tIns="91440" rIns="146304" bIns="91440" anchor="b"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8481340"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4822496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a:t>Click to edit Master title style</a:t>
            </a:r>
          </a:p>
        </p:txBody>
      </p:sp>
    </p:spTree>
    <p:extLst>
      <p:ext uri="{BB962C8B-B14F-4D97-AF65-F5344CB8AC3E}">
        <p14:creationId xmlns:p14="http://schemas.microsoft.com/office/powerpoint/2010/main" val="355273729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4627989"/>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losing logo slide_color">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407617"/>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522953364"/>
      </p:ext>
    </p:extLst>
  </p:cSld>
  <p:clrMapOvr>
    <a:masterClrMapping/>
  </p:clrMapOvr>
  <p:transition>
    <p:fade/>
  </p:transition>
  <p:hf hdr="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10/3/2022</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1688720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1157077" y="2873624"/>
            <a:ext cx="2254831" cy="482847"/>
          </a:xfrm>
          <a:prstGeom prst="rect">
            <a:avLst/>
          </a:prstGeom>
        </p:spPr>
      </p:pic>
      <p:sp>
        <p:nvSpPr>
          <p:cNvPr id="9" name="Title 1"/>
          <p:cNvSpPr>
            <a:spLocks noGrp="1"/>
          </p:cNvSpPr>
          <p:nvPr>
            <p:ph type="title" hasCustomPrompt="1"/>
          </p:nvPr>
        </p:nvSpPr>
        <p:spPr>
          <a:xfrm>
            <a:off x="4035840" y="2263163"/>
            <a:ext cx="5640942"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035840" y="3465605"/>
            <a:ext cx="5640942"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4518009"/>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414FA58-D3C9-4980-91CF-D7463CD5DE4E}"/>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639778966"/>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4E8479-F8F1-4ECA-95BF-331E308E35E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678385579"/>
      </p:ext>
    </p:extLst>
  </p:cSld>
  <p:clrMapOvr>
    <a:masterClrMapping/>
  </p:clrMapOvr>
  <p:transition spd="slow">
    <p:push dir="u"/>
  </p:transition>
  <p:hf hdr="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B63537-AC12-4E3A-A692-692DA3E862E4}"/>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68136613"/>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6BCA70BD-59C8-4F86-98B8-D9667EAF0A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67986142"/>
      </p:ext>
    </p:extLst>
  </p:cSld>
  <p:clrMapOvr>
    <a:masterClrMapping/>
  </p:clrMapOvr>
  <p:transition spd="slow">
    <p:push dir="u"/>
  </p:transition>
  <p:hf hdr="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4" name="Text Placeholder 4">
            <a:extLst>
              <a:ext uri="{FF2B5EF4-FFF2-40B4-BE49-F238E27FC236}">
                <a16:creationId xmlns:a16="http://schemas.microsoft.com/office/drawing/2014/main" id="{625660F9-B44C-4BFD-8CF1-B7EE12151559}"/>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05929544"/>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196B9C50-0FF5-42CB-9F76-2C351C77B6A3}"/>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094907922"/>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8B3400D9-73FE-497D-A1DE-3DB3F3E46E48}"/>
              </a:ext>
            </a:extLst>
          </p:cNvPr>
          <p:cNvSpPr>
            <a:spLocks noGrp="1"/>
          </p:cNvSpPr>
          <p:nvPr>
            <p:ph type="body" sz="quarter" idx="12" hasCustomPrompt="1"/>
          </p:nvPr>
        </p:nvSpPr>
        <p:spPr>
          <a:xfrm>
            <a:off x="1505527"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877587634"/>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8E7114C-D461-4A2F-960D-A0529654D629}"/>
              </a:ext>
            </a:extLst>
          </p:cNvPr>
          <p:cNvSpPr>
            <a:spLocks noGrp="1"/>
          </p:cNvSpPr>
          <p:nvPr>
            <p:ph type="body" sz="quarter" idx="12" hasCustomPrompt="1"/>
          </p:nvPr>
        </p:nvSpPr>
        <p:spPr>
          <a:xfrm>
            <a:off x="1371635" y="6465021"/>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42494839"/>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10/3/2022</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5ABB50EC-AE9E-4DAC-86E0-20E3C2DE5EDC}"/>
              </a:ext>
            </a:extLst>
          </p:cNvPr>
          <p:cNvSpPr>
            <a:spLocks noGrp="1"/>
          </p:cNvSpPr>
          <p:nvPr>
            <p:ph type="body" sz="quarter" idx="12" hasCustomPrompt="1"/>
          </p:nvPr>
        </p:nvSpPr>
        <p:spPr>
          <a:xfrm>
            <a:off x="1237672" y="6501967"/>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268037812"/>
      </p:ext>
    </p:extLst>
  </p:cSld>
  <p:clrMapOvr>
    <a:masterClrMapping/>
  </p:clrMapOvr>
  <p:transition spd="slow">
    <p:push dir="u"/>
  </p:transition>
  <p:hf hdr="0"/>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AA70E8C-383E-4A13-96FD-B65376F52F64}"/>
              </a:ext>
            </a:extLst>
          </p:cNvPr>
          <p:cNvSpPr>
            <a:spLocks noGrp="1"/>
          </p:cNvSpPr>
          <p:nvPr>
            <p:ph type="body" sz="quarter" idx="12" hasCustomPrompt="1"/>
          </p:nvPr>
        </p:nvSpPr>
        <p:spPr>
          <a:xfrm>
            <a:off x="9421090" y="6446548"/>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681703530"/>
      </p:ext>
    </p:extLst>
  </p:cSld>
  <p:clrMapOvr>
    <a:masterClrMapping/>
  </p:clrMapOvr>
  <p:transition spd="slow">
    <p:push dir="u"/>
  </p:transition>
  <p:hf hdr="0"/>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6" name="Text Placeholder 4">
            <a:extLst>
              <a:ext uri="{FF2B5EF4-FFF2-40B4-BE49-F238E27FC236}">
                <a16:creationId xmlns:a16="http://schemas.microsoft.com/office/drawing/2014/main" id="{AF2968A0-EA50-4F41-8A45-D2AA862CE9D6}"/>
              </a:ext>
            </a:extLst>
          </p:cNvPr>
          <p:cNvSpPr>
            <a:spLocks noGrp="1"/>
          </p:cNvSpPr>
          <p:nvPr>
            <p:ph type="body" sz="quarter" idx="12" hasCustomPrompt="1"/>
          </p:nvPr>
        </p:nvSpPr>
        <p:spPr>
          <a:xfrm>
            <a:off x="9476509" y="49560"/>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134983464"/>
      </p:ext>
    </p:extLst>
  </p:cSld>
  <p:clrMapOvr>
    <a:masterClrMapping/>
  </p:clrMapOvr>
  <p:transition spd="slow">
    <p:push dir="u"/>
  </p:transition>
  <p:hf hdr="0"/>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 Placeholder 4">
            <a:extLst>
              <a:ext uri="{FF2B5EF4-FFF2-40B4-BE49-F238E27FC236}">
                <a16:creationId xmlns:a16="http://schemas.microsoft.com/office/drawing/2014/main" id="{0638C11D-7A8E-4676-8E29-A62D26695A51}"/>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415483595"/>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4">
            <a:extLst>
              <a:ext uri="{FF2B5EF4-FFF2-40B4-BE49-F238E27FC236}">
                <a16:creationId xmlns:a16="http://schemas.microsoft.com/office/drawing/2014/main" id="{2AB7F5B6-0603-4244-B2CF-CE6CE9C4B33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650294658"/>
      </p:ext>
    </p:extLst>
  </p:cSld>
  <p:clrMapOvr>
    <a:masterClrMapping/>
  </p:clrMapOvr>
  <p:transition spd="slow">
    <p:push dir="u"/>
  </p:transition>
  <p:hf hdr="0"/>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785D340B-1CBD-47BA-94B7-7C8AE9B63908}"/>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465832637"/>
      </p:ext>
    </p:extLst>
  </p:cSld>
  <p:clrMapOvr>
    <a:masterClrMapping/>
  </p:clrMapOvr>
  <p:transition spd="slow">
    <p:push dir="u"/>
  </p:transition>
  <p:hf hdr="0"/>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
        <p:nvSpPr>
          <p:cNvPr id="5" name="Text Placeholder 4">
            <a:extLst>
              <a:ext uri="{FF2B5EF4-FFF2-40B4-BE49-F238E27FC236}">
                <a16:creationId xmlns:a16="http://schemas.microsoft.com/office/drawing/2014/main" id="{A3E83455-D469-4955-B819-47AFD7768CEA}"/>
              </a:ext>
            </a:extLst>
          </p:cNvPr>
          <p:cNvSpPr>
            <a:spLocks noGrp="1"/>
          </p:cNvSpPr>
          <p:nvPr>
            <p:ph type="body" sz="quarter" idx="13"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285149946"/>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D8834CBE-0BD9-40C0-8941-0DA8F579152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740199646"/>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ext Placeholder 4">
            <a:extLst>
              <a:ext uri="{FF2B5EF4-FFF2-40B4-BE49-F238E27FC236}">
                <a16:creationId xmlns:a16="http://schemas.microsoft.com/office/drawing/2014/main" id="{510B9F64-813E-41BF-B3F8-CC0CE7CD3FA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2407047696"/>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4">
            <a:extLst>
              <a:ext uri="{FF2B5EF4-FFF2-40B4-BE49-F238E27FC236}">
                <a16:creationId xmlns:a16="http://schemas.microsoft.com/office/drawing/2014/main" id="{A66C0F21-1EFF-4B7B-A637-3EC5A68E9DDF}"/>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3767046611"/>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10/3/2022</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8648951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 Placeholder 4">
            <a:extLst>
              <a:ext uri="{FF2B5EF4-FFF2-40B4-BE49-F238E27FC236}">
                <a16:creationId xmlns:a16="http://schemas.microsoft.com/office/drawing/2014/main" id="{1950F39E-8B11-4869-8A2C-BD1C77510ADD}"/>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186803855"/>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9826924"/>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46613062-BC52-471C-8589-AB8B095EF81C}"/>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038673636"/>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29E6860D-DA73-4B43-A2F0-8C9F3096919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8525693"/>
      </p:ext>
    </p:extLst>
  </p:cSld>
  <p:clrMapOvr>
    <a:masterClrMapping/>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Blank 2">
    <p:bg>
      <p:bgPr>
        <a:solidFill>
          <a:srgbClr val="00205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628288"/>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4">
            <a:extLst>
              <a:ext uri="{FF2B5EF4-FFF2-40B4-BE49-F238E27FC236}">
                <a16:creationId xmlns:a16="http://schemas.microsoft.com/office/drawing/2014/main" id="{F4E1038F-8C5B-4C06-A9D3-5DF59BB026D6}"/>
              </a:ext>
            </a:extLst>
          </p:cNvPr>
          <p:cNvSpPr>
            <a:spLocks noGrp="1"/>
          </p:cNvSpPr>
          <p:nvPr>
            <p:ph type="body" sz="quarter" idx="11" hasCustomPrompt="1"/>
          </p:nvPr>
        </p:nvSpPr>
        <p:spPr>
          <a:xfrm>
            <a:off x="9421090" y="6437312"/>
            <a:ext cx="2586759" cy="255627"/>
          </a:xfrm>
        </p:spPr>
        <p:txBody>
          <a:bodyPr/>
          <a:lstStyle>
            <a:lvl1pPr marL="0" indent="0">
              <a:buNone/>
              <a:defRPr sz="1600" i="1"/>
            </a:lvl1pPr>
          </a:lstStyle>
          <a:p>
            <a:pPr lvl="0"/>
            <a:r>
              <a:rPr lang="en-US"/>
              <a:t>Microsoft Confidential </a:t>
            </a:r>
          </a:p>
        </p:txBody>
      </p:sp>
    </p:spTree>
    <p:extLst>
      <p:ext uri="{BB962C8B-B14F-4D97-AF65-F5344CB8AC3E}">
        <p14:creationId xmlns:p14="http://schemas.microsoft.com/office/powerpoint/2010/main" val="4132645446"/>
      </p:ext>
    </p:extLst>
  </p:cSld>
  <p:clrMapOvr>
    <a:masterClrMapping/>
  </p:clrMapOvr>
  <p:transition spd="slow">
    <p:push dir="u"/>
  </p:transition>
  <p:hf hdr="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360417789"/>
      </p:ext>
    </p:extLst>
  </p:cSld>
  <p:clrMapOvr>
    <a:overrideClrMapping bg1="dk1" tx1="lt1" bg2="dk2" tx2="lt2" accent1="accent1" accent2="accent2" accent3="accent3" accent4="accent4" accent5="accent5" accent6="accent6" hlink="hlink" folHlink="folHlink"/>
  </p:clrMapOvr>
  <p:transition spd="slow">
    <p:push dir="u"/>
  </p:transition>
  <p:hf hdr="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38862664"/>
      </p:ext>
    </p:extLst>
  </p:cSld>
  <p:clrMapOvr>
    <a:overrideClrMapping bg1="dk1" tx1="lt1" bg2="dk2" tx2="lt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9384" y="2122072"/>
            <a:ext cx="5553007" cy="2374698"/>
          </a:xfrm>
        </p:spPr>
        <p:txBody>
          <a:bodyPr wrap="square" lIns="0" tIns="0" rIns="0" bIns="0">
            <a:noAutofit/>
          </a:bodyPr>
          <a:lstStyle>
            <a:lvl1pPr marL="0" marR="0" indent="0" algn="l" defTabSz="914192" rtl="0" eaLnBrk="1" fontAlgn="auto" latinLnBrk="0" hangingPunct="1">
              <a:lnSpc>
                <a:spcPct val="100000"/>
              </a:lnSpc>
              <a:spcBef>
                <a:spcPts val="1961"/>
              </a:spcBef>
              <a:spcAft>
                <a:spcPts val="0"/>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a:t>
            </a:r>
          </a:p>
          <a:p>
            <a:pPr lvl="0"/>
            <a:r>
              <a:rPr lang="pt-BR"/>
              <a:t>Subhead Segoe UI 26</a:t>
            </a:r>
          </a:p>
          <a:p>
            <a:pPr lvl="0"/>
            <a:r>
              <a:rPr lang="pt-BR"/>
              <a:t>Subhead Segoe UI 26</a:t>
            </a:r>
          </a:p>
        </p:txBody>
      </p:sp>
      <p:sp>
        <p:nvSpPr>
          <p:cNvPr id="3" name="Title 2">
            <a:extLst>
              <a:ext uri="{FF2B5EF4-FFF2-40B4-BE49-F238E27FC236}">
                <a16:creationId xmlns:a16="http://schemas.microsoft.com/office/drawing/2014/main" id="{43E187AA-EF04-4AB1-BC58-089B2A33C59B}"/>
              </a:ext>
            </a:extLst>
          </p:cNvPr>
          <p:cNvSpPr>
            <a:spLocks noGrp="1"/>
          </p:cNvSpPr>
          <p:nvPr>
            <p:ph type="title" hasCustomPrompt="1"/>
          </p:nvPr>
        </p:nvSpPr>
        <p:spPr>
          <a:xfrm>
            <a:off x="429384" y="438786"/>
            <a:ext cx="5553007" cy="741053"/>
          </a:xfrm>
        </p:spPr>
        <p:txBody>
          <a:bodyPr/>
          <a:lstStyle>
            <a:lvl1pPr>
              <a:defRPr/>
            </a:lvl1pPr>
          </a:lstStyle>
          <a:p>
            <a:r>
              <a:rPr lang="en-US"/>
              <a:t>Photo layout 1</a:t>
            </a:r>
          </a:p>
        </p:txBody>
      </p:sp>
      <p:sp>
        <p:nvSpPr>
          <p:cNvPr id="7" name="Picture Placeholder 3">
            <a:extLst>
              <a:ext uri="{FF2B5EF4-FFF2-40B4-BE49-F238E27FC236}">
                <a16:creationId xmlns:a16="http://schemas.microsoft.com/office/drawing/2014/main" id="{2A12A0E8-1E58-4A65-BA42-BEF0F69D25C0}"/>
              </a:ext>
            </a:extLst>
          </p:cNvPr>
          <p:cNvSpPr>
            <a:spLocks noGrp="1"/>
          </p:cNvSpPr>
          <p:nvPr>
            <p:ph type="pic" sz="quarter" idx="10" hasCustomPrompt="1"/>
          </p:nvPr>
        </p:nvSpPr>
        <p:spPr>
          <a:xfrm>
            <a:off x="6209611" y="2"/>
            <a:ext cx="5982390" cy="6858000"/>
          </a:xfrm>
          <a:blipFill dpi="0" rotWithShape="1">
            <a:blip r:embed="rId2" cstate="print">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 </a:t>
            </a:r>
          </a:p>
        </p:txBody>
      </p:sp>
    </p:spTree>
    <p:extLst>
      <p:ext uri="{BB962C8B-B14F-4D97-AF65-F5344CB8AC3E}">
        <p14:creationId xmlns:p14="http://schemas.microsoft.com/office/powerpoint/2010/main" val="2540090041"/>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10/3/2022</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85263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1471042"/>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69"/>
            <a:ext cx="4133088" cy="898708"/>
          </a:xfrm>
        </p:spPr>
        <p:txBody>
          <a:bodyPr wrap="square">
            <a:spAutoFit/>
          </a:bodyPr>
          <a:lstStyle>
            <a:lvl1pPr marL="0" indent="0">
              <a:spcBef>
                <a:spcPts val="600"/>
              </a:spcBef>
              <a:buNone/>
              <a:defRPr sz="2000">
                <a:latin typeface="+mj-lt"/>
              </a:defRPr>
            </a:lvl1pPr>
            <a:lvl2pPr marL="0" indent="0">
              <a:buNone/>
              <a:defRPr sz="1800"/>
            </a:lvl2pPr>
            <a:lvl3pPr marL="171450" indent="-171450">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5" y="474595"/>
            <a:ext cx="1887538" cy="738664"/>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371479527"/>
      </p:ext>
    </p:extLst>
  </p:cSld>
  <p:clrMapOvr>
    <a:masterClrMapping/>
  </p:clrMapOvr>
  <p:transition spd="slow">
    <p:push dir="u"/>
  </p:transition>
  <p:hf hdr="0"/>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65507"/>
      </p:ext>
    </p:extLst>
  </p:cSld>
  <p:clrMapOvr>
    <a:overrideClrMapping bg1="lt1" tx1="dk1" bg2="lt2" tx2="dk2" accent1="accent1" accent2="accent2" accent3="accent3" accent4="accent4" accent5="accent5" accent6="accent6" hlink="hlink" folHlink="folHlink"/>
  </p:clrMapOvr>
  <p:transition spd="slow">
    <p:push dir="u"/>
  </p:transition>
  <p:hf hdr="0"/>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0768227"/>
      </p:ext>
    </p:extLst>
  </p:cSld>
  <p:clrMapOvr>
    <a:masterClrMapping/>
  </p:clrMapOvr>
  <p:transition spd="slow">
    <p:push dir="u"/>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5D926-FC83-B042-B8B9-B313915D52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089F56-3C67-D941-886B-F8939BE369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1C8207-56D1-B548-9F19-DB5C38BC1C3A}"/>
              </a:ext>
            </a:extLst>
          </p:cNvPr>
          <p:cNvSpPr>
            <a:spLocks noGrp="1"/>
          </p:cNvSpPr>
          <p:nvPr>
            <p:ph type="dt" sz="half" idx="10"/>
          </p:nvPr>
        </p:nvSpPr>
        <p:spPr/>
        <p:txBody>
          <a:bodyPr/>
          <a:lstStyle/>
          <a:p>
            <a:fld id="{AA320463-0333-7F4C-838A-2DE53D3C3C6B}" type="datetimeFigureOut">
              <a:rPr lang="en-US" smtClean="0"/>
              <a:t>10/3/2022</a:t>
            </a:fld>
            <a:endParaRPr lang="en-US"/>
          </a:p>
        </p:txBody>
      </p:sp>
      <p:sp>
        <p:nvSpPr>
          <p:cNvPr id="5" name="Footer Placeholder 4">
            <a:extLst>
              <a:ext uri="{FF2B5EF4-FFF2-40B4-BE49-F238E27FC236}">
                <a16:creationId xmlns:a16="http://schemas.microsoft.com/office/drawing/2014/main" id="{BA2B6E21-CB38-DF42-AEFF-91422B4C3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4FE4B-F526-B741-9ABE-1737A60369FF}"/>
              </a:ext>
            </a:extLst>
          </p:cNvPr>
          <p:cNvSpPr>
            <a:spLocks noGrp="1"/>
          </p:cNvSpPr>
          <p:nvPr>
            <p:ph type="sldNum" sz="quarter" idx="12"/>
          </p:nvPr>
        </p:nvSpPr>
        <p:spPr/>
        <p:txBody>
          <a:bodyPr/>
          <a:lstStyle/>
          <a:p>
            <a:fld id="{C93C9B3F-2069-6745-B923-DBD35FC06F14}" type="slidenum">
              <a:rPr lang="en-US" smtClean="0"/>
              <a:t>‹#›</a:t>
            </a:fld>
            <a:endParaRPr lang="en-US"/>
          </a:p>
        </p:txBody>
      </p:sp>
    </p:spTree>
    <p:extLst>
      <p:ext uri="{BB962C8B-B14F-4D97-AF65-F5344CB8AC3E}">
        <p14:creationId xmlns:p14="http://schemas.microsoft.com/office/powerpoint/2010/main" val="1265059753"/>
      </p:ext>
    </p:extLst>
  </p:cSld>
  <p:clrMapOvr>
    <a:masterClrMapping/>
  </p:clrMapOvr>
  <p:transition spd="slow">
    <p:push dir="u"/>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1CE5F1-8919-41DB-B08F-4416B0229634}"/>
              </a:ext>
            </a:extLst>
          </p:cNvPr>
          <p:cNvSpPr>
            <a:spLocks noGrp="1"/>
          </p:cNvSpPr>
          <p:nvPr>
            <p:ph type="dt" sz="half" idx="10"/>
          </p:nvPr>
        </p:nvSpPr>
        <p:spPr/>
        <p:txBody>
          <a:bodyPr/>
          <a:lstStyle/>
          <a:p>
            <a:fld id="{671D0C99-A92E-4F94-BDAA-63F54D599BF3}" type="datetimeFigureOut">
              <a:rPr lang="en-US" smtClean="0"/>
              <a:t>10/3/2022</a:t>
            </a:fld>
            <a:endParaRPr lang="en-US"/>
          </a:p>
        </p:txBody>
      </p:sp>
      <p:sp>
        <p:nvSpPr>
          <p:cNvPr id="3" name="Footer Placeholder 2">
            <a:extLst>
              <a:ext uri="{FF2B5EF4-FFF2-40B4-BE49-F238E27FC236}">
                <a16:creationId xmlns:a16="http://schemas.microsoft.com/office/drawing/2014/main" id="{0C78EB6E-D071-47ED-8E92-900F9B86EA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687F7-1392-44DD-8FAF-26C367E107E5}"/>
              </a:ext>
            </a:extLst>
          </p:cNvPr>
          <p:cNvSpPr>
            <a:spLocks noGrp="1"/>
          </p:cNvSpPr>
          <p:nvPr>
            <p:ph type="sldNum" sz="quarter" idx="12"/>
          </p:nvPr>
        </p:nvSpPr>
        <p:spPr/>
        <p:txBody>
          <a:bodyPr/>
          <a:lstStyle/>
          <a:p>
            <a:fld id="{D13CC491-36BD-4D9C-86F5-1AD76C1E2509}" type="slidenum">
              <a:rPr lang="en-US" smtClean="0"/>
              <a:t>‹#›</a:t>
            </a:fld>
            <a:endParaRPr lang="en-US"/>
          </a:p>
        </p:txBody>
      </p:sp>
    </p:spTree>
    <p:extLst>
      <p:ext uri="{BB962C8B-B14F-4D97-AF65-F5344CB8AC3E}">
        <p14:creationId xmlns:p14="http://schemas.microsoft.com/office/powerpoint/2010/main" val="133181296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10/3/2022</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10/3/2022</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1.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image" Target="../media/image11.emf"/><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8" Type="http://schemas.openxmlformats.org/officeDocument/2006/relationships/slideLayout" Target="../slideLayouts/slideLayout48.xml"/><Relationship Id="rId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10/3/2022</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4017" r:id="rId12"/>
    <p:sldLayoutId id="2147484018" r:id="rId13"/>
    <p:sldLayoutId id="214748401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3060916024"/>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 id="2147484037" r:id="rId17"/>
    <p:sldLayoutId id="2147484038" r:id="rId18"/>
    <p:sldLayoutId id="2147484039" r:id="rId19"/>
    <p:sldLayoutId id="2147484040" r:id="rId20"/>
    <p:sldLayoutId id="2147484041" r:id="rId21"/>
    <p:sldLayoutId id="2147484042" r:id="rId22"/>
    <p:sldLayoutId id="2147484043" r:id="rId23"/>
    <p:sldLayoutId id="2147484044" r:id="rId24"/>
    <p:sldLayoutId id="2147484045" r:id="rId25"/>
    <p:sldLayoutId id="2147484046" r:id="rId26"/>
  </p:sldLayoutIdLst>
  <p:transition>
    <p:fade/>
  </p:transition>
  <p:hf hdr="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8">
          <p15:clr>
            <a:srgbClr val="F26B43"/>
          </p15:clr>
        </p15:guide>
        <p15:guide id="42" pos="7392">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64">
          <p15:clr>
            <a:srgbClr val="F26B43"/>
          </p15:clr>
        </p15:guide>
        <p15:guide id="50" orient="horz" pos="4056">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49895638"/>
      </p:ext>
    </p:extLst>
  </p:cSld>
  <p:clrMap bg1="lt1" tx1="dk1" bg2="lt2" tx2="dk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 id="2147484060" r:id="rId13"/>
    <p:sldLayoutId id="2147484061" r:id="rId14"/>
    <p:sldLayoutId id="2147484062" r:id="rId15"/>
    <p:sldLayoutId id="2147484063" r:id="rId16"/>
    <p:sldLayoutId id="2147484064" r:id="rId17"/>
    <p:sldLayoutId id="2147484065" r:id="rId18"/>
    <p:sldLayoutId id="2147484066" r:id="rId19"/>
    <p:sldLayoutId id="2147484067" r:id="rId20"/>
    <p:sldLayoutId id="2147484068" r:id="rId21"/>
    <p:sldLayoutId id="2147484069" r:id="rId22"/>
    <p:sldLayoutId id="2147484070" r:id="rId23"/>
    <p:sldLayoutId id="2147484071" r:id="rId24"/>
    <p:sldLayoutId id="2147484072" r:id="rId25"/>
    <p:sldLayoutId id="2147484073" r:id="rId26"/>
    <p:sldLayoutId id="2147484074" r:id="rId27"/>
    <p:sldLayoutId id="2147484075" r:id="rId28"/>
    <p:sldLayoutId id="2147484076" r:id="rId29"/>
    <p:sldLayoutId id="2147484077" r:id="rId30"/>
    <p:sldLayoutId id="2147484078" r:id="rId31"/>
    <p:sldLayoutId id="2147484079" r:id="rId32"/>
    <p:sldLayoutId id="2147484080" r:id="rId33"/>
    <p:sldLayoutId id="2147484081" r:id="rId34"/>
    <p:sldLayoutId id="2147484082" r:id="rId35"/>
    <p:sldLayoutId id="2147484083" r:id="rId36"/>
  </p:sldLayoutIdLst>
  <p:transition spd="slow">
    <p:push dir="u"/>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healthcare-apis/fhir/convert-data#parameters-resource" TargetMode="External"/><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github.com/microsoft/FHIR-Converter/tree/main/data/SampleData/Ccda" TargetMode="External"/><Relationship Id="rId4" Type="http://schemas.openxmlformats.org/officeDocument/2006/relationships/hyperlink" Target="https://github.com/microsoft/FHIR-Converter/tree/main/data/SampleData/Hl7v2"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hyperlink" Target="https://aka.ms/wth"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73.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8.sv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4.xml"/><Relationship Id="rId1" Type="http://schemas.openxmlformats.org/officeDocument/2006/relationships/slideLayout" Target="../slideLayouts/slideLayout59.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 Id="rId14" Type="http://schemas.openxmlformats.org/officeDocument/2006/relationships/image" Target="../media/image34.svg"/></Relationships>
</file>

<file path=ppt/slides/_rels/slide5.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6.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49.png"/><Relationship Id="rId18" Type="http://schemas.openxmlformats.org/officeDocument/2006/relationships/image" Target="../media/image54.svg"/><Relationship Id="rId26" Type="http://schemas.openxmlformats.org/officeDocument/2006/relationships/image" Target="../media/image62.sv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svg"/><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notesSlide" Target="../notesSlides/notesSlide6.xml"/><Relationship Id="rId16" Type="http://schemas.openxmlformats.org/officeDocument/2006/relationships/image" Target="../media/image52.svg"/><Relationship Id="rId20" Type="http://schemas.openxmlformats.org/officeDocument/2006/relationships/image" Target="../media/image56.svg"/><Relationship Id="rId1" Type="http://schemas.openxmlformats.org/officeDocument/2006/relationships/slideLayout" Target="../slideLayouts/slideLayout36.xml"/><Relationship Id="rId6" Type="http://schemas.openxmlformats.org/officeDocument/2006/relationships/image" Target="../media/image42.svg"/><Relationship Id="rId11" Type="http://schemas.openxmlformats.org/officeDocument/2006/relationships/image" Target="../media/image47.png"/><Relationship Id="rId24" Type="http://schemas.openxmlformats.org/officeDocument/2006/relationships/image" Target="../media/image60.svg"/><Relationship Id="rId5" Type="http://schemas.openxmlformats.org/officeDocument/2006/relationships/image" Target="../media/image41.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svg"/><Relationship Id="rId19" Type="http://schemas.openxmlformats.org/officeDocument/2006/relationships/image" Target="../media/image55.png"/><Relationship Id="rId4" Type="http://schemas.openxmlformats.org/officeDocument/2006/relationships/image" Target="../media/image40.svg"/><Relationship Id="rId9" Type="http://schemas.openxmlformats.org/officeDocument/2006/relationships/image" Target="../media/image45.png"/><Relationship Id="rId14" Type="http://schemas.openxmlformats.org/officeDocument/2006/relationships/image" Target="../media/image50.svg"/><Relationship Id="rId22" Type="http://schemas.openxmlformats.org/officeDocument/2006/relationships/image" Target="../media/image58.svg"/></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8" Type="http://schemas.openxmlformats.org/officeDocument/2006/relationships/hyperlink" Target="https://dotnet.microsoft.com/download/dotnet-core/3.1" TargetMode="External"/><Relationship Id="rId13" Type="http://schemas.openxmlformats.org/officeDocument/2006/relationships/hyperlink" Target="https://www.getpostman.com/" TargetMode="External"/><Relationship Id="rId3" Type="http://schemas.openxmlformats.org/officeDocument/2006/relationships/hyperlink" Target="https://docs.microsoft.com/en-us/windows/wsl/install-win10" TargetMode="External"/><Relationship Id="rId7" Type="http://schemas.openxmlformats.org/officeDocument/2006/relationships/hyperlink" Target="https://marketplace.visualstudio.com/items?itemName=msazurermtools.azurerm-vscode-tools" TargetMode="External"/><Relationship Id="rId12" Type="http://schemas.openxmlformats.org/officeDocument/2006/relationships/hyperlink" Target="https://docs.npmjs.com/downloading-and-installing-node-js-and-npm"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hyperlink" Target="https://code.visualstudio.com/download" TargetMode="External"/><Relationship Id="rId11" Type="http://schemas.openxmlformats.org/officeDocument/2006/relationships/hyperlink" Target="https://nodejs.org/en/download/" TargetMode="External"/><Relationship Id="rId5" Type="http://schemas.openxmlformats.org/officeDocument/2006/relationships/hyperlink" Target="https://docs.microsoft.com/en-us/powershell/azure/install-az-ps?view=azps-6.4.0" TargetMode="External"/><Relationship Id="rId10" Type="http://schemas.openxmlformats.org/officeDocument/2006/relationships/hyperlink" Target="https://code.visualstudio.com/docs/nodejs/extensions" TargetMode="External"/><Relationship Id="rId4" Type="http://schemas.openxmlformats.org/officeDocument/2006/relationships/hyperlink" Target="https://docs.microsoft.com/en-us/cli/azure/install-azure-cli" TargetMode="External"/><Relationship Id="rId9" Type="http://schemas.openxmlformats.org/officeDocument/2006/relationships/hyperlink" Target="https://www.oracle.com/java/technologies/javase/javase-jdk8-downloads.html" TargetMode="External"/><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1161921"/>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FHIR Powered Healthcare</a:t>
            </a: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1858828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1</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Extract and load FHIR EHR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8948820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1</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Extract and Load FHIR EHR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2592474"/>
          </a:xfrm>
        </p:spPr>
        <p:txBody>
          <a:bodyPr/>
          <a:lstStyle/>
          <a:p>
            <a:pPr marL="342900" indent="-342900">
              <a:buFont typeface="Arial" panose="020B0604020202020204" pitchFamily="34" charset="0"/>
              <a:buChar char="•"/>
            </a:pPr>
            <a:r>
              <a:rPr lang="en-US" dirty="0"/>
              <a:t>Deploy Azure Health Data Services (AHDS) workspace</a:t>
            </a:r>
          </a:p>
          <a:p>
            <a:pPr marL="342900" indent="-342900">
              <a:buFont typeface="Arial" panose="020B0604020202020204" pitchFamily="34" charset="0"/>
              <a:buChar char="•"/>
            </a:pPr>
            <a:r>
              <a:rPr lang="en-US" dirty="0"/>
              <a:t>Instantiate FHIR service within the AHDS workspace</a:t>
            </a:r>
          </a:p>
          <a:p>
            <a:pPr marL="342900" indent="-342900">
              <a:buFont typeface="Arial" panose="020B0604020202020204" pitchFamily="34" charset="0"/>
              <a:buChar char="•"/>
            </a:pPr>
            <a:r>
              <a:rPr lang="en-US" dirty="0"/>
              <a:t>Deploy FHIR Bulk Loader pipeline to bulk load FHIR data</a:t>
            </a:r>
          </a:p>
          <a:p>
            <a:pPr marL="342900" indent="-342900">
              <a:buFont typeface="Arial" panose="020B0604020202020204" pitchFamily="34" charset="0"/>
              <a:buChar char="•"/>
            </a:pPr>
            <a:r>
              <a:rPr lang="en-US" dirty="0"/>
              <a:t>Generate simulated patient data in FHIR format and load them into FHIR Server</a:t>
            </a:r>
            <a:endParaRPr lang="en-US" dirty="0">
              <a:latin typeface="Segoe UI" panose="020B0502040204020203" pitchFamily="34" charset="0"/>
              <a:cs typeface="Segoe UI" panose="020B05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Graphical user interface, diagram&#10;&#10;Description automatically generated">
            <a:extLst>
              <a:ext uri="{FF2B5EF4-FFF2-40B4-BE49-F238E27FC236}">
                <a16:creationId xmlns:a16="http://schemas.microsoft.com/office/drawing/2014/main" id="{DF782CBE-5E1A-885F-140C-AE005A664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109" y="4579951"/>
            <a:ext cx="10096691" cy="1690501"/>
          </a:xfrm>
          <a:prstGeom prst="rect">
            <a:avLst/>
          </a:prstGeom>
        </p:spPr>
      </p:pic>
    </p:spTree>
    <p:extLst>
      <p:ext uri="{BB962C8B-B14F-4D97-AF65-F5344CB8AC3E}">
        <p14:creationId xmlns:p14="http://schemas.microsoft.com/office/powerpoint/2010/main" val="2240261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#1</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Extract and Load FHIR EHR Data</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Key challenge goal #1</a:t>
            </a:r>
          </a:p>
          <a:p>
            <a:pPr lvl="1"/>
            <a:r>
              <a:rPr lang="en-US" sz="2800" dirty="0">
                <a:latin typeface="Segoe UI" panose="020B0502040204020203" pitchFamily="34" charset="0"/>
                <a:cs typeface="Segoe UI" panose="020B0502040204020203" pitchFamily="34" charset="0"/>
              </a:rPr>
              <a:t>Challenge goal details/specifications</a:t>
            </a:r>
          </a:p>
          <a:p>
            <a:pPr lvl="1"/>
            <a:r>
              <a:rPr lang="en-US" sz="2800" dirty="0">
                <a:latin typeface="Segoe UI" panose="020B0502040204020203" pitchFamily="34" charset="0"/>
                <a:cs typeface="Segoe UI" panose="020B0502040204020203" pitchFamily="34" charset="0"/>
              </a:rPr>
              <a:t>Takes inputs: </a:t>
            </a:r>
          </a:p>
          <a:p>
            <a:pPr lvl="2"/>
            <a:r>
              <a:rPr lang="en-US" sz="2400" dirty="0">
                <a:latin typeface="Segoe UI" panose="020B0502040204020203" pitchFamily="34" charset="0"/>
                <a:cs typeface="Segoe UI" panose="020B0502040204020203" pitchFamily="34" charset="0"/>
              </a:rPr>
              <a:t>Location</a:t>
            </a:r>
          </a:p>
          <a:p>
            <a:pPr lvl="2"/>
            <a:r>
              <a:rPr lang="en-US" sz="2400" dirty="0">
                <a:latin typeface="Segoe UI" panose="020B0502040204020203" pitchFamily="34" charset="0"/>
                <a:cs typeface="Segoe UI" panose="020B0502040204020203" pitchFamily="34" charset="0"/>
              </a:rPr>
              <a:t>A unique storage account name</a:t>
            </a:r>
          </a:p>
          <a:p>
            <a:pPr lvl="1"/>
            <a:r>
              <a:rPr lang="en-US" sz="2800" dirty="0">
                <a:latin typeface="Segoe UI" panose="020B0502040204020203" pitchFamily="34" charset="0"/>
                <a:cs typeface="Segoe UI" panose="020B0502040204020203" pitchFamily="34" charset="0"/>
              </a:rPr>
              <a:t>Returns output:</a:t>
            </a:r>
          </a:p>
          <a:p>
            <a:pPr lvl="2"/>
            <a:r>
              <a:rPr lang="en-US" sz="2400" dirty="0">
                <a:latin typeface="Segoe UI" panose="020B0502040204020203" pitchFamily="34" charset="0"/>
                <a:cs typeface="Segoe UI" panose="020B0502040204020203" pitchFamily="34" charset="0"/>
              </a:rPr>
              <a:t> storage account ID</a:t>
            </a:r>
          </a:p>
          <a:p>
            <a:r>
              <a:rPr lang="en-US" sz="3200" dirty="0">
                <a:latin typeface="Segoe UI" panose="020B0502040204020203" pitchFamily="34" charset="0"/>
                <a:cs typeface="Segoe UI" panose="020B0502040204020203" pitchFamily="34" charset="0"/>
              </a:rPr>
              <a:t>Key challenge goal #2</a:t>
            </a:r>
          </a:p>
          <a:p>
            <a:r>
              <a:rPr lang="en-US" sz="3200" dirty="0">
                <a:latin typeface="Segoe UI" panose="020B0502040204020203" pitchFamily="34" charset="0"/>
                <a:cs typeface="Segoe UI" panose="020B0502040204020203" pitchFamily="34" charset="0"/>
              </a:rPr>
              <a:t>Key challenge goal #3</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47111855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2</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Extract &amp; Load HL7v2 &amp; C-CDA EHR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7874126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Title Segoe UI 54pt</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Slide Subtitle Segoe UI 32pt</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2707353"/>
          </a:xfrm>
        </p:spPr>
        <p:txBody>
          <a:bodyPr/>
          <a:lstStyle/>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Prepare API request for $convert-data operation in FHIR service</a:t>
            </a:r>
          </a:p>
          <a:p>
            <a:pPr marL="800100" lvl="1" indent="-342900">
              <a:lnSpc>
                <a:spcPct val="90000"/>
              </a:lnSpc>
              <a:spcAft>
                <a:spcPts val="600"/>
              </a:spcAft>
              <a:buFont typeface="Arial" panose="020B0604020202020204" pitchFamily="34" charset="0"/>
              <a:buChar char="•"/>
            </a:pPr>
            <a:r>
              <a:rPr lang="en-US" sz="2400" dirty="0">
                <a:solidFill>
                  <a:srgbClr val="24292F"/>
                </a:solidFill>
                <a:latin typeface="+mj-lt"/>
              </a:rPr>
              <a:t>C</a:t>
            </a:r>
            <a:r>
              <a:rPr lang="en-US" sz="2400" b="0" i="0" dirty="0">
                <a:solidFill>
                  <a:srgbClr val="24292F"/>
                </a:solidFill>
                <a:effectLst/>
                <a:latin typeface="+mj-lt"/>
              </a:rPr>
              <a:t>onfigure </a:t>
            </a:r>
            <a:r>
              <a:rPr lang="en-US" sz="2400" b="1" i="0" u="none" strike="noStrike" dirty="0">
                <a:solidFill>
                  <a:srgbClr val="24292F"/>
                </a:solidFill>
                <a:effectLst/>
                <a:latin typeface="+mj-lt"/>
                <a:hlinkClick r:id="rId3"/>
              </a:rPr>
              <a:t>Parameter Resource</a:t>
            </a:r>
            <a:r>
              <a:rPr lang="en-US" sz="2400" b="0" i="0" dirty="0">
                <a:solidFill>
                  <a:srgbClr val="24292F"/>
                </a:solidFill>
                <a:effectLst/>
                <a:latin typeface="+mj-lt"/>
              </a:rPr>
              <a:t> in the request body.</a:t>
            </a:r>
            <a:endParaRPr lang="en-US" sz="235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350" dirty="0">
                <a:gradFill>
                  <a:gsLst>
                    <a:gs pos="2917">
                      <a:schemeClr val="tx1"/>
                    </a:gs>
                    <a:gs pos="30000">
                      <a:schemeClr val="tx1"/>
                    </a:gs>
                  </a:gsLst>
                  <a:lin ang="5400000" scaled="0"/>
                </a:gradFill>
                <a:latin typeface="+mj-lt"/>
              </a:rPr>
              <a:t>Call $convert-data endpoint via Postman to convert legacy health data</a:t>
            </a:r>
          </a:p>
          <a:p>
            <a:pPr marL="800100" lvl="1" indent="-342900">
              <a:lnSpc>
                <a:spcPct val="90000"/>
              </a:lnSpc>
              <a:spcAft>
                <a:spcPts val="600"/>
              </a:spcAft>
              <a:buFont typeface="Arial" panose="020B0604020202020204" pitchFamily="34" charset="0"/>
              <a:buChar char="•"/>
            </a:pPr>
            <a:r>
              <a:rPr lang="en-US" sz="2350" b="0" i="0" dirty="0">
                <a:solidFill>
                  <a:srgbClr val="24292F"/>
                </a:solidFill>
                <a:effectLst/>
                <a:latin typeface="+mj-lt"/>
              </a:rPr>
              <a:t>Test send </a:t>
            </a:r>
            <a:r>
              <a:rPr lang="en-US" sz="2350" b="1" i="0" u="none" strike="noStrike" dirty="0">
                <a:solidFill>
                  <a:srgbClr val="24292F"/>
                </a:solidFill>
                <a:effectLst/>
                <a:latin typeface="+mj-lt"/>
                <a:hlinkClick r:id="rId4"/>
              </a:rPr>
              <a:t>sample HL7v2</a:t>
            </a:r>
            <a:r>
              <a:rPr lang="en-US" sz="2350" b="0" i="0" dirty="0">
                <a:solidFill>
                  <a:srgbClr val="24292F"/>
                </a:solidFill>
                <a:effectLst/>
                <a:latin typeface="+mj-lt"/>
              </a:rPr>
              <a:t> and </a:t>
            </a:r>
            <a:r>
              <a:rPr lang="en-US" sz="2350" b="1" i="0" u="none" strike="noStrike" dirty="0">
                <a:solidFill>
                  <a:srgbClr val="24292F"/>
                </a:solidFill>
                <a:effectLst/>
                <a:latin typeface="+mj-lt"/>
                <a:hlinkClick r:id="rId5"/>
              </a:rPr>
              <a:t>sample C-CDA</a:t>
            </a:r>
            <a:r>
              <a:rPr lang="en-US" sz="2350" b="0" i="0" dirty="0">
                <a:solidFill>
                  <a:srgbClr val="24292F"/>
                </a:solidFill>
                <a:effectLst/>
                <a:latin typeface="+mj-lt"/>
              </a:rPr>
              <a:t> requests in the request body payload and make the appropriate $convert-data API calls to receive FHIR Bundle response</a:t>
            </a:r>
            <a:endParaRPr lang="en-US" sz="2350" dirty="0">
              <a:latin typeface="+mj-lt"/>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Diagram&#10;&#10;Description automatically generated">
            <a:extLst>
              <a:ext uri="{FF2B5EF4-FFF2-40B4-BE49-F238E27FC236}">
                <a16:creationId xmlns:a16="http://schemas.microsoft.com/office/drawing/2014/main" id="{19F4E87E-6129-10E3-C8F8-1DA2027192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16657" y="4320479"/>
            <a:ext cx="3582538" cy="2488364"/>
          </a:xfrm>
          <a:prstGeom prst="rect">
            <a:avLst/>
          </a:prstGeom>
        </p:spPr>
      </p:pic>
    </p:spTree>
    <p:extLst>
      <p:ext uri="{BB962C8B-B14F-4D97-AF65-F5344CB8AC3E}">
        <p14:creationId xmlns:p14="http://schemas.microsoft.com/office/powerpoint/2010/main" val="9803169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#2</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&lt;Insert Challenge #2 Title here&gt;</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Key challenge goal #1</a:t>
            </a:r>
          </a:p>
          <a:p>
            <a:pPr lvl="1"/>
            <a:r>
              <a:rPr lang="en-US" sz="2800" dirty="0">
                <a:latin typeface="Segoe UI" panose="020B0502040204020203" pitchFamily="34" charset="0"/>
                <a:cs typeface="Segoe UI" panose="020B0502040204020203" pitchFamily="34" charset="0"/>
              </a:rPr>
              <a:t>Challenge goal details/specifications</a:t>
            </a:r>
          </a:p>
          <a:p>
            <a:pPr lvl="1"/>
            <a:r>
              <a:rPr lang="en-US" sz="2800" dirty="0">
                <a:latin typeface="Segoe UI" panose="020B0502040204020203" pitchFamily="34" charset="0"/>
                <a:cs typeface="Segoe UI" panose="020B0502040204020203" pitchFamily="34" charset="0"/>
              </a:rPr>
              <a:t>Takes inputs: </a:t>
            </a:r>
          </a:p>
          <a:p>
            <a:pPr lvl="2"/>
            <a:r>
              <a:rPr lang="en-US" sz="2400" dirty="0">
                <a:latin typeface="Segoe UI" panose="020B0502040204020203" pitchFamily="34" charset="0"/>
                <a:cs typeface="Segoe UI" panose="020B0502040204020203" pitchFamily="34" charset="0"/>
              </a:rPr>
              <a:t>Location</a:t>
            </a:r>
          </a:p>
          <a:p>
            <a:pPr lvl="2"/>
            <a:r>
              <a:rPr lang="en-US" sz="2400" dirty="0">
                <a:latin typeface="Segoe UI" panose="020B0502040204020203" pitchFamily="34" charset="0"/>
                <a:cs typeface="Segoe UI" panose="020B0502040204020203" pitchFamily="34" charset="0"/>
              </a:rPr>
              <a:t>A unique storage account name</a:t>
            </a:r>
          </a:p>
          <a:p>
            <a:pPr lvl="1"/>
            <a:r>
              <a:rPr lang="en-US" sz="2800" dirty="0">
                <a:latin typeface="Segoe UI" panose="020B0502040204020203" pitchFamily="34" charset="0"/>
                <a:cs typeface="Segoe UI" panose="020B0502040204020203" pitchFamily="34" charset="0"/>
              </a:rPr>
              <a:t>Returns output:</a:t>
            </a:r>
          </a:p>
          <a:p>
            <a:pPr lvl="2"/>
            <a:r>
              <a:rPr lang="en-US" sz="2400" dirty="0">
                <a:latin typeface="Segoe UI" panose="020B0502040204020203" pitchFamily="34" charset="0"/>
                <a:cs typeface="Segoe UI" panose="020B0502040204020203" pitchFamily="34" charset="0"/>
              </a:rPr>
              <a:t> storage account ID</a:t>
            </a:r>
          </a:p>
          <a:p>
            <a:r>
              <a:rPr lang="en-US" sz="3200" dirty="0">
                <a:latin typeface="Segoe UI" panose="020B0502040204020203" pitchFamily="34" charset="0"/>
                <a:cs typeface="Segoe UI" panose="020B0502040204020203" pitchFamily="34" charset="0"/>
              </a:rPr>
              <a:t>Key challenge goal #2</a:t>
            </a:r>
          </a:p>
          <a:p>
            <a:r>
              <a:rPr lang="en-US" sz="3200" dirty="0">
                <a:latin typeface="Segoe UI" panose="020B0502040204020203" pitchFamily="34" charset="0"/>
                <a:cs typeface="Segoe UI" panose="020B0502040204020203" pitchFamily="34" charset="0"/>
              </a:rPr>
              <a:t>Key challenge goal #3</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381373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3</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Search FHIR EHR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4089450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3</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Search FHIR EHR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0515600" cy="2761944"/>
          </a:xfrm>
        </p:spPr>
        <p:txBody>
          <a:bodyPr>
            <a:normAutofit/>
          </a:bodyPr>
          <a:lstStyle/>
          <a:p>
            <a:pPr marL="342900" indent="-342900">
              <a:buFont typeface="Arial" panose="020B0604020202020204" pitchFamily="34" charset="0"/>
              <a:buChar char="•"/>
            </a:pPr>
            <a:r>
              <a:rPr lang="en-US" sz="2000" b="0" dirty="0">
                <a:effectLst/>
                <a:latin typeface="Segoe UI Semibold" panose="020B0702040204020203" pitchFamily="34" charset="0"/>
                <a:cs typeface="Segoe UI Semibold" panose="020B0702040204020203" pitchFamily="34" charset="0"/>
              </a:rPr>
              <a:t>Create a new JavaScript SPA app</a:t>
            </a:r>
          </a:p>
          <a:p>
            <a:pPr marL="342900" indent="-342900">
              <a:buFont typeface="Arial" panose="020B0604020202020204" pitchFamily="34" charset="0"/>
              <a:buChar char="•"/>
            </a:pPr>
            <a:r>
              <a:rPr lang="en-US" sz="2000" b="0" dirty="0">
                <a:effectLst/>
                <a:latin typeface="Segoe UI Semibold" panose="020B0702040204020203" pitchFamily="34" charset="0"/>
                <a:cs typeface="Segoe UI Semibold" panose="020B0702040204020203" pitchFamily="34" charset="0"/>
              </a:rPr>
              <a:t>Integrate and configure the Microsoft Authentication Library (MSAL) with your JavaScript SPA app to fetch data from protected FHIR web API.</a:t>
            </a:r>
          </a:p>
          <a:p>
            <a:pPr marL="342900" indent="-342900">
              <a:buFont typeface="Arial" panose="020B0604020202020204" pitchFamily="34" charset="0"/>
              <a:buChar char="•"/>
            </a:pPr>
            <a:r>
              <a:rPr lang="en-US" sz="2000" b="0" dirty="0">
                <a:effectLst/>
                <a:latin typeface="Segoe UI Semibold" panose="020B0702040204020203" pitchFamily="34" charset="0"/>
                <a:cs typeface="Segoe UI Semibold" panose="020B0702040204020203" pitchFamily="34" charset="0"/>
              </a:rPr>
              <a:t>Create a patient lookup by Given or Family name in JavaScript SPA app.</a:t>
            </a:r>
          </a:p>
          <a:p>
            <a:pPr marL="342900" indent="-342900">
              <a:buFont typeface="Arial" panose="020B0604020202020204" pitchFamily="34" charset="0"/>
              <a:buChar char="•"/>
            </a:pPr>
            <a:r>
              <a:rPr lang="en-US" sz="2000" dirty="0">
                <a:latin typeface="Segoe UI Semibold" panose="020B0702040204020203" pitchFamily="34" charset="0"/>
                <a:cs typeface="Segoe UI Semibold" panose="020B0702040204020203" pitchFamily="34" charset="0"/>
              </a:rPr>
              <a:t>Build and run JavaScript SPA app (local and Azure)</a:t>
            </a:r>
          </a:p>
          <a:p>
            <a:pPr marL="342900" indent="-342900">
              <a:buFont typeface="Arial" panose="020B0604020202020204" pitchFamily="34" charset="0"/>
              <a:buChar char="•"/>
            </a:pPr>
            <a:r>
              <a:rPr lang="en-US" sz="2000" b="0" dirty="0">
                <a:effectLst/>
                <a:latin typeface="Segoe UI Semibold" panose="020B0702040204020203" pitchFamily="34" charset="0"/>
                <a:cs typeface="Segoe UI Semibold" panose="020B0702040204020203" pitchFamily="34" charset="0"/>
              </a:rPr>
              <a:t>Register Patient Search app website URI in App Registration (local and Azure)</a:t>
            </a:r>
          </a:p>
          <a:p>
            <a:pPr marL="342900" indent="-342900">
              <a:buFont typeface="Arial" panose="020B0604020202020204" pitchFamily="34" charset="0"/>
              <a:buChar char="•"/>
            </a:pPr>
            <a:r>
              <a:rPr lang="en-US" sz="2000" dirty="0">
                <a:latin typeface="Segoe UI Semibold" panose="020B0702040204020203" pitchFamily="34" charset="0"/>
                <a:cs typeface="Segoe UI Semibold" panose="020B0702040204020203" pitchFamily="34" charset="0"/>
              </a:rPr>
              <a:t>Test Patient Lookup in Patient Search app website</a:t>
            </a:r>
            <a:endParaRPr lang="en-US" sz="2000" b="0" dirty="0">
              <a:effectLst/>
              <a:latin typeface="Segoe UI Semibold" panose="020B0702040204020203" pitchFamily="34" charset="0"/>
              <a:cs typeface="Segoe UI Semibold" panose="020B07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CA5D30FB-254C-1F8A-4E66-5A85B43D71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190" y="4568871"/>
            <a:ext cx="2647667" cy="2289129"/>
          </a:xfrm>
          <a:prstGeom prst="rect">
            <a:avLst/>
          </a:prstGeom>
        </p:spPr>
      </p:pic>
    </p:spTree>
    <p:extLst>
      <p:ext uri="{BB962C8B-B14F-4D97-AF65-F5344CB8AC3E}">
        <p14:creationId xmlns:p14="http://schemas.microsoft.com/office/powerpoint/2010/main" val="2702180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#X</a:t>
            </a:r>
            <a:br>
              <a:rPr lang="en-US" sz="5400" b="1" dirty="0">
                <a:solidFill>
                  <a:srgbClr val="002060"/>
                </a:solidFill>
                <a:latin typeface="Segoe UI" panose="020B0502040204020203" pitchFamily="34" charset="0"/>
                <a:cs typeface="Segoe UI" panose="020B0502040204020203" pitchFamily="34" charset="0"/>
              </a:rPr>
            </a:br>
            <a:r>
              <a:rPr lang="en-US" sz="3200" b="1" dirty="0">
                <a:solidFill>
                  <a:srgbClr val="7030A0"/>
                </a:solidFill>
                <a:latin typeface="Segoe UI" panose="020B0502040204020203" pitchFamily="34" charset="0"/>
                <a:cs typeface="Segoe UI" panose="020B0502040204020203" pitchFamily="34" charset="0"/>
              </a:rPr>
              <a:t>&lt;Insert Challenge #X Title here&gt;</a:t>
            </a:r>
          </a:p>
        </p:txBody>
      </p:sp>
      <p:sp>
        <p:nvSpPr>
          <p:cNvPr id="2" name="Text Placeholder 1"/>
          <p:cNvSpPr>
            <a:spLocks noGrp="1"/>
          </p:cNvSpPr>
          <p:nvPr>
            <p:ph type="body" sz="quarter" idx="10"/>
          </p:nvPr>
        </p:nvSpPr>
        <p:spPr>
          <a:xfrm>
            <a:off x="550985" y="1890296"/>
            <a:ext cx="11374096" cy="4556504"/>
          </a:xfrm>
        </p:spPr>
        <p:txBody>
          <a:bodyPr>
            <a:normAutofit/>
          </a:bodyPr>
          <a:lstStyle/>
          <a:p>
            <a:r>
              <a:rPr lang="en-US" sz="3200" dirty="0">
                <a:latin typeface="Segoe UI" panose="020B0502040204020203" pitchFamily="34" charset="0"/>
                <a:cs typeface="Segoe UI" panose="020B0502040204020203" pitchFamily="34" charset="0"/>
              </a:rPr>
              <a:t>Key challenge goal #1</a:t>
            </a:r>
          </a:p>
          <a:p>
            <a:pPr lvl="1"/>
            <a:r>
              <a:rPr lang="en-US" sz="2800" dirty="0">
                <a:latin typeface="Segoe UI" panose="020B0502040204020203" pitchFamily="34" charset="0"/>
                <a:cs typeface="Segoe UI" panose="020B0502040204020203" pitchFamily="34" charset="0"/>
              </a:rPr>
              <a:t>Challenge goal details/specifications</a:t>
            </a:r>
          </a:p>
          <a:p>
            <a:pPr lvl="1"/>
            <a:r>
              <a:rPr lang="en-US" sz="2800" dirty="0">
                <a:latin typeface="Segoe UI" panose="020B0502040204020203" pitchFamily="34" charset="0"/>
                <a:cs typeface="Segoe UI" panose="020B0502040204020203" pitchFamily="34" charset="0"/>
              </a:rPr>
              <a:t>Takes inputs: </a:t>
            </a:r>
          </a:p>
          <a:p>
            <a:pPr lvl="2"/>
            <a:r>
              <a:rPr lang="en-US" sz="2400" dirty="0">
                <a:latin typeface="Segoe UI" panose="020B0502040204020203" pitchFamily="34" charset="0"/>
                <a:cs typeface="Segoe UI" panose="020B0502040204020203" pitchFamily="34" charset="0"/>
              </a:rPr>
              <a:t>Location</a:t>
            </a:r>
          </a:p>
          <a:p>
            <a:pPr lvl="2"/>
            <a:r>
              <a:rPr lang="en-US" sz="2400" dirty="0">
                <a:latin typeface="Segoe UI" panose="020B0502040204020203" pitchFamily="34" charset="0"/>
                <a:cs typeface="Segoe UI" panose="020B0502040204020203" pitchFamily="34" charset="0"/>
              </a:rPr>
              <a:t>A unique storage account name</a:t>
            </a:r>
          </a:p>
          <a:p>
            <a:pPr lvl="1"/>
            <a:r>
              <a:rPr lang="en-US" sz="2800" dirty="0">
                <a:latin typeface="Segoe UI" panose="020B0502040204020203" pitchFamily="34" charset="0"/>
                <a:cs typeface="Segoe UI" panose="020B0502040204020203" pitchFamily="34" charset="0"/>
              </a:rPr>
              <a:t>Returns output:</a:t>
            </a:r>
          </a:p>
          <a:p>
            <a:pPr lvl="2"/>
            <a:r>
              <a:rPr lang="en-US" sz="2400" dirty="0">
                <a:latin typeface="Segoe UI" panose="020B0502040204020203" pitchFamily="34" charset="0"/>
                <a:cs typeface="Segoe UI" panose="020B0502040204020203" pitchFamily="34" charset="0"/>
              </a:rPr>
              <a:t> storage account ID</a:t>
            </a:r>
          </a:p>
          <a:p>
            <a:r>
              <a:rPr lang="en-US" sz="3200" dirty="0">
                <a:latin typeface="Segoe UI" panose="020B0502040204020203" pitchFamily="34" charset="0"/>
                <a:cs typeface="Segoe UI" panose="020B0502040204020203" pitchFamily="34" charset="0"/>
              </a:rPr>
              <a:t>Key challenge goal #2</a:t>
            </a:r>
          </a:p>
          <a:p>
            <a:r>
              <a:rPr lang="en-US" sz="3200" dirty="0">
                <a:latin typeface="Segoe UI" panose="020B0502040204020203" pitchFamily="34" charset="0"/>
                <a:cs typeface="Segoe UI" panose="020B0502040204020203" pitchFamily="34" charset="0"/>
              </a:rPr>
              <a:t>Key challenge goal #3</a:t>
            </a:r>
          </a:p>
        </p:txBody>
      </p:sp>
      <p:pic>
        <p:nvPicPr>
          <p:cNvPr id="5" name="Picture 4" descr="Text&#10;&#10;Description automatically generated">
            <a:extLst>
              <a:ext uri="{FF2B5EF4-FFF2-40B4-BE49-F238E27FC236}">
                <a16:creationId xmlns:a16="http://schemas.microsoft.com/office/drawing/2014/main" id="{2D626920-EFD5-05E1-4B50-98C1F77DE5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34680559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4</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Explore and Analyze FHIR EHR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180005412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ign in the dark&#10;&#10;Description automatically generated">
            <a:extLst>
              <a:ext uri="{FF2B5EF4-FFF2-40B4-BE49-F238E27FC236}">
                <a16:creationId xmlns:a16="http://schemas.microsoft.com/office/drawing/2014/main" id="{BE6589E2-4BBA-2F44-91F9-E56FD50BED9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92037" y="259976"/>
            <a:ext cx="7123481" cy="1748118"/>
          </a:xfrm>
          <a:prstGeom prst="rect">
            <a:avLst/>
          </a:prstGeom>
        </p:spPr>
      </p:pic>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2107614"/>
            <a:ext cx="10515600" cy="612478"/>
          </a:xfrm>
        </p:spPr>
        <p:txBody>
          <a:bodyPr>
            <a:normAutofit fontScale="25000" lnSpcReduction="20000"/>
          </a:bodyPr>
          <a:lstStyle/>
          <a:p>
            <a:pPr marL="0" indent="0" algn="ctr">
              <a:buNone/>
            </a:pPr>
            <a:r>
              <a:rPr lang="en-US" sz="12800" dirty="0">
                <a:solidFill>
                  <a:srgbClr val="7030A0"/>
                </a:solidFill>
                <a:latin typeface="Segoe UI Light" panose="020B0502040204020203" pitchFamily="34" charset="0"/>
                <a:cs typeface="Segoe UI Light" panose="020B0502040204020203" pitchFamily="34" charset="0"/>
              </a:rPr>
              <a:t>FHIR Powered </a:t>
            </a:r>
            <a:r>
              <a:rPr lang="en-US" sz="12800" dirty="0" err="1">
                <a:solidFill>
                  <a:srgbClr val="7030A0"/>
                </a:solidFill>
                <a:latin typeface="Segoe UI Light" panose="020B0502040204020203" pitchFamily="34" charset="0"/>
                <a:cs typeface="Segoe UI Light" panose="020B0502040204020203" pitchFamily="34" charset="0"/>
              </a:rPr>
              <a:t>Heathcare</a:t>
            </a:r>
            <a:endParaRPr lang="en-US" sz="12800" dirty="0">
              <a:solidFill>
                <a:srgbClr val="7030A0"/>
              </a:solidFill>
              <a:latin typeface="Segoe UI Light" panose="020B0502040204020203" pitchFamily="34" charset="0"/>
              <a:cs typeface="Segoe UI Light" panose="020B0502040204020203" pitchFamily="34" charset="0"/>
            </a:endParaRPr>
          </a:p>
          <a:p>
            <a:pPr marL="0" indent="0" algn="ctr">
              <a:buNone/>
            </a:pPr>
            <a:r>
              <a:rPr lang="en-US" sz="14400" dirty="0">
                <a:solidFill>
                  <a:srgbClr val="7030A0"/>
                </a:solidFill>
                <a:latin typeface="Segoe UI" panose="020B0502040204020203" pitchFamily="34" charset="0"/>
                <a:cs typeface="Segoe UI" panose="020B0502040204020203" pitchFamily="34" charset="0"/>
              </a:rPr>
              <a:t>Welcome &amp; Intros</a:t>
            </a:r>
            <a:endParaRPr lang="en-US" sz="14400" i="1" dirty="0">
              <a:solidFill>
                <a:srgbClr val="7030A0"/>
              </a:solidFill>
              <a:latin typeface="Segoe UI" panose="020B0502040204020203" pitchFamily="34" charset="0"/>
              <a:cs typeface="Segoe UI" panose="020B0502040204020203" pitchFamily="34" charset="0"/>
            </a:endParaRPr>
          </a:p>
          <a:p>
            <a:pPr marL="0" indent="0" algn="ctr">
              <a:buNone/>
            </a:pPr>
            <a:endParaRPr lang="en-US" dirty="0">
              <a:latin typeface="Segoe UI Light" panose="020B0502040204020203" pitchFamily="34" charset="0"/>
              <a:cs typeface="Segoe UI Light" panose="020B0502040204020203" pitchFamily="34" charset="0"/>
            </a:endParaRPr>
          </a:p>
        </p:txBody>
      </p:sp>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75CC7858-BF12-7E43-99A3-CE60C78A568D}"/>
              </a:ext>
            </a:extLst>
          </p:cNvPr>
          <p:cNvSpPr txBox="1"/>
          <p:nvPr/>
        </p:nvSpPr>
        <p:spPr>
          <a:xfrm>
            <a:off x="547209" y="3429000"/>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14" name="TextBox 13">
            <a:extLst>
              <a:ext uri="{FF2B5EF4-FFF2-40B4-BE49-F238E27FC236}">
                <a16:creationId xmlns:a16="http://schemas.microsoft.com/office/drawing/2014/main" id="{9A346C37-9DD6-7148-8A83-59A2EC49278C}"/>
              </a:ext>
            </a:extLst>
          </p:cNvPr>
          <p:cNvSpPr txBox="1"/>
          <p:nvPr/>
        </p:nvSpPr>
        <p:spPr>
          <a:xfrm>
            <a:off x="895552" y="3952220"/>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0" name="TextBox 19">
            <a:extLst>
              <a:ext uri="{FF2B5EF4-FFF2-40B4-BE49-F238E27FC236}">
                <a16:creationId xmlns:a16="http://schemas.microsoft.com/office/drawing/2014/main" id="{16CA4306-9347-174B-A6A5-26AF52954EFB}"/>
              </a:ext>
            </a:extLst>
          </p:cNvPr>
          <p:cNvSpPr txBox="1"/>
          <p:nvPr/>
        </p:nvSpPr>
        <p:spPr>
          <a:xfrm>
            <a:off x="7505794" y="345475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21" name="TextBox 20">
            <a:extLst>
              <a:ext uri="{FF2B5EF4-FFF2-40B4-BE49-F238E27FC236}">
                <a16:creationId xmlns:a16="http://schemas.microsoft.com/office/drawing/2014/main" id="{EC2CAFFE-AE6B-B149-A1A8-8A9EFE3397E6}"/>
              </a:ext>
            </a:extLst>
          </p:cNvPr>
          <p:cNvSpPr txBox="1"/>
          <p:nvPr/>
        </p:nvSpPr>
        <p:spPr>
          <a:xfrm>
            <a:off x="7854137" y="3977973"/>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6" name="TextBox 5">
            <a:extLst>
              <a:ext uri="{FF2B5EF4-FFF2-40B4-BE49-F238E27FC236}">
                <a16:creationId xmlns:a16="http://schemas.microsoft.com/office/drawing/2014/main" id="{F3B475E8-B6CA-4270-974D-DF8D3952ED6B}"/>
              </a:ext>
            </a:extLst>
          </p:cNvPr>
          <p:cNvSpPr txBox="1"/>
          <p:nvPr/>
        </p:nvSpPr>
        <p:spPr>
          <a:xfrm>
            <a:off x="547209"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8" name="TextBox 7">
            <a:extLst>
              <a:ext uri="{FF2B5EF4-FFF2-40B4-BE49-F238E27FC236}">
                <a16:creationId xmlns:a16="http://schemas.microsoft.com/office/drawing/2014/main" id="{6D90EB69-E688-44E1-B201-02F25C93E7B5}"/>
              </a:ext>
            </a:extLst>
          </p:cNvPr>
          <p:cNvSpPr txBox="1"/>
          <p:nvPr/>
        </p:nvSpPr>
        <p:spPr>
          <a:xfrm>
            <a:off x="895552"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
        <p:nvSpPr>
          <p:cNvPr id="2" name="TextBox 1">
            <a:extLst>
              <a:ext uri="{FF2B5EF4-FFF2-40B4-BE49-F238E27FC236}">
                <a16:creationId xmlns:a16="http://schemas.microsoft.com/office/drawing/2014/main" id="{B5A92C3D-FD94-4F13-B142-E7743BE77A67}"/>
              </a:ext>
            </a:extLst>
          </p:cNvPr>
          <p:cNvSpPr txBox="1"/>
          <p:nvPr/>
        </p:nvSpPr>
        <p:spPr>
          <a:xfrm>
            <a:off x="7505794" y="458565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&lt;Coach Name&gt;</a:t>
            </a:r>
          </a:p>
        </p:txBody>
      </p:sp>
      <p:sp>
        <p:nvSpPr>
          <p:cNvPr id="4" name="TextBox 3">
            <a:extLst>
              <a:ext uri="{FF2B5EF4-FFF2-40B4-BE49-F238E27FC236}">
                <a16:creationId xmlns:a16="http://schemas.microsoft.com/office/drawing/2014/main" id="{5D18A1DD-2BF8-4974-92EB-55948F02856B}"/>
              </a:ext>
            </a:extLst>
          </p:cNvPr>
          <p:cNvSpPr txBox="1"/>
          <p:nvPr/>
        </p:nvSpPr>
        <p:spPr>
          <a:xfrm>
            <a:off x="7854137" y="5108875"/>
            <a:ext cx="3338286" cy="461665"/>
          </a:xfrm>
          <a:prstGeom prst="rect">
            <a:avLst/>
          </a:prstGeom>
          <a:solidFill>
            <a:srgbClr val="7030A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Segoe UI" panose="020B0502040204020203" pitchFamily="34" charset="0"/>
                <a:cs typeface="Segoe UI" panose="020B0502040204020203" pitchFamily="34" charset="0"/>
              </a:rPr>
              <a:t>&lt;Coach Title&gt;</a:t>
            </a:r>
          </a:p>
        </p:txBody>
      </p:sp>
    </p:spTree>
    <p:extLst>
      <p:ext uri="{BB962C8B-B14F-4D97-AF65-F5344CB8AC3E}">
        <p14:creationId xmlns:p14="http://schemas.microsoft.com/office/powerpoint/2010/main" val="416389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4</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Explore and Analyze FHIR EHR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8"/>
            <a:ext cx="10919346" cy="1492702"/>
          </a:xfrm>
        </p:spPr>
        <p:txBody>
          <a:bodyPr>
            <a:normAutofit lnSpcReduction="10000"/>
          </a:bodyPr>
          <a:lstStyle/>
          <a:p>
            <a:pPr marL="342900" indent="-34290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Deploy FHIR Analytics pipeline</a:t>
            </a:r>
          </a:p>
          <a:p>
            <a:pPr marL="342900" indent="-34290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Create external tables and views in Synapse Serverless SQL Pool</a:t>
            </a:r>
          </a:p>
          <a:p>
            <a:pPr marL="342900" indent="-34290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Explore flatten FHIR dataset using Synapse Studio</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7133A5F6-0312-EE05-08B0-A6ED86474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4279" y="3379224"/>
            <a:ext cx="7901366" cy="3359137"/>
          </a:xfrm>
          <a:prstGeom prst="rect">
            <a:avLst/>
          </a:prstGeom>
        </p:spPr>
      </p:pic>
    </p:spTree>
    <p:extLst>
      <p:ext uri="{BB962C8B-B14F-4D97-AF65-F5344CB8AC3E}">
        <p14:creationId xmlns:p14="http://schemas.microsoft.com/office/powerpoint/2010/main" val="23896512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5</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Export and Anonymize FHIR EHR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28209508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5</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Export and Anonymize FHIR EHR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8"/>
            <a:ext cx="11171830" cy="1492702"/>
          </a:xfrm>
        </p:spPr>
        <p:txBody>
          <a:bodyPr>
            <a:noAutofit/>
          </a:bodyPr>
          <a:lstStyle/>
          <a:p>
            <a:pPr marL="342900" indent="-342900">
              <a:buFont typeface="Arial" panose="020B0604020202020204" pitchFamily="34" charset="0"/>
              <a:buChar char="•"/>
            </a:pPr>
            <a:r>
              <a:rPr lang="en-US" sz="2200" b="0" dirty="0">
                <a:effectLst/>
                <a:latin typeface="Segoe UI Semibold" panose="020B0702040204020203" pitchFamily="34" charset="0"/>
                <a:cs typeface="Segoe UI Semibold" panose="020B0702040204020203" pitchFamily="34" charset="0"/>
              </a:rPr>
              <a:t>Bulk Export FHIR data from FHIR Server into Blob Storage usin</a:t>
            </a:r>
            <a:r>
              <a:rPr lang="en-US" sz="2200" dirty="0">
                <a:latin typeface="Segoe UI Semibold" panose="020B0702040204020203" pitchFamily="34" charset="0"/>
                <a:cs typeface="Segoe UI Semibold" panose="020B0702040204020203" pitchFamily="34" charset="0"/>
              </a:rPr>
              <a:t>g Logic App</a:t>
            </a:r>
          </a:p>
          <a:p>
            <a:pPr marL="342900" indent="-342900">
              <a:buFont typeface="Arial" panose="020B0604020202020204" pitchFamily="34" charset="0"/>
              <a:buChar char="•"/>
            </a:pPr>
            <a:r>
              <a:rPr lang="en-US" sz="2200" b="0" dirty="0">
                <a:effectLst/>
                <a:latin typeface="Segoe UI Semibold" panose="020B0702040204020203" pitchFamily="34" charset="0"/>
                <a:cs typeface="Segoe UI Semibold" panose="020B0702040204020203" pitchFamily="34" charset="0"/>
              </a:rPr>
              <a:t>Use Data Factory to call Azure Batch to Anonymize FHIR data, configure as needed</a:t>
            </a:r>
          </a:p>
          <a:p>
            <a:pPr marL="342900" indent="-342900">
              <a:buFont typeface="Arial" panose="020B0604020202020204" pitchFamily="34" charset="0"/>
              <a:buChar char="•"/>
            </a:pPr>
            <a:r>
              <a:rPr lang="en-US" sz="2200" dirty="0">
                <a:latin typeface="Segoe UI Semibold" panose="020B0702040204020203" pitchFamily="34" charset="0"/>
                <a:cs typeface="Segoe UI Semibold" panose="020B0702040204020203" pitchFamily="34" charset="0"/>
              </a:rPr>
              <a:t>Store the Anonymized FHIR data into Azure Data Lake Gen2 for post-processing</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E3802F0E-1414-D3EB-2558-F10A86845E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6163" y="3480180"/>
            <a:ext cx="6053645" cy="3037673"/>
          </a:xfrm>
          <a:prstGeom prst="rect">
            <a:avLst/>
          </a:prstGeom>
        </p:spPr>
      </p:pic>
    </p:spTree>
    <p:extLst>
      <p:ext uri="{BB962C8B-B14F-4D97-AF65-F5344CB8AC3E}">
        <p14:creationId xmlns:p14="http://schemas.microsoft.com/office/powerpoint/2010/main" val="1995305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6</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Ingest &amp; Persist IoT Medical Device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339778665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6</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Ingest and Persist IoT Medical Device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8"/>
            <a:ext cx="11171830" cy="1492702"/>
          </a:xfrm>
        </p:spPr>
        <p:txBody>
          <a:bodyPr>
            <a:noAutofit/>
          </a:bodyPr>
          <a:lstStyle/>
          <a:p>
            <a:pPr marL="342900" indent="-342900">
              <a:buFont typeface="Arial" panose="020B0604020202020204" pitchFamily="34" charset="0"/>
              <a:buChar char="•"/>
            </a:pPr>
            <a:r>
              <a:rPr lang="en-US" sz="2200" b="0" dirty="0">
                <a:effectLst/>
                <a:latin typeface="Segoe UI Semibold" panose="020B0702040204020203" pitchFamily="34" charset="0"/>
                <a:cs typeface="Segoe UI Semibold" panose="020B0702040204020203" pitchFamily="34" charset="0"/>
              </a:rPr>
              <a:t>Deploy MedTech Data Flow pipeline</a:t>
            </a:r>
          </a:p>
          <a:p>
            <a:pPr marL="342900" indent="-342900">
              <a:buFont typeface="Arial" panose="020B0604020202020204" pitchFamily="34" charset="0"/>
              <a:buChar char="•"/>
            </a:pPr>
            <a:r>
              <a:rPr lang="en-US" sz="2200" dirty="0">
                <a:latin typeface="Segoe UI Semibold" panose="020B0702040204020203" pitchFamily="34" charset="0"/>
                <a:cs typeface="Segoe UI Semibold" panose="020B0702040204020203" pitchFamily="34" charset="0"/>
              </a:rPr>
              <a:t>Transform IoT device data using IoT Data Mapper tool</a:t>
            </a:r>
          </a:p>
          <a:p>
            <a:pPr marL="342900" indent="-342900">
              <a:buFont typeface="Arial" panose="020B0604020202020204" pitchFamily="34" charset="0"/>
              <a:buChar char="•"/>
            </a:pPr>
            <a:r>
              <a:rPr lang="en-US" sz="2200" b="0" dirty="0">
                <a:effectLst/>
                <a:latin typeface="Segoe UI Semibold" panose="020B0702040204020203" pitchFamily="34" charset="0"/>
                <a:cs typeface="Segoe UI Semibold" panose="020B0702040204020203" pitchFamily="34" charset="0"/>
              </a:rPr>
              <a:t>Ingest test IoT medical device data in FHIR as Observations via EventHub API request in Postman</a:t>
            </a:r>
            <a:endParaRPr lang="en-US" sz="2200" dirty="0">
              <a:latin typeface="Segoe UI Semibold" panose="020B0702040204020203" pitchFamily="34" charset="0"/>
              <a:cs typeface="Segoe UI Semibold" panose="020B0702040204020203" pitchFamily="34" charset="0"/>
            </a:endParaRP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4" name="Picture 3" descr="Graphical user interface&#10;&#10;Description automatically generated">
            <a:extLst>
              <a:ext uri="{FF2B5EF4-FFF2-40B4-BE49-F238E27FC236}">
                <a16:creationId xmlns:a16="http://schemas.microsoft.com/office/drawing/2014/main" id="{E3D6A836-0CED-C3C1-802E-DC14EBA19E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033" y="3992108"/>
            <a:ext cx="7672019" cy="2187945"/>
          </a:xfrm>
          <a:prstGeom prst="rect">
            <a:avLst/>
          </a:prstGeom>
        </p:spPr>
      </p:pic>
    </p:spTree>
    <p:extLst>
      <p:ext uri="{BB962C8B-B14F-4D97-AF65-F5344CB8AC3E}">
        <p14:creationId xmlns:p14="http://schemas.microsoft.com/office/powerpoint/2010/main" val="25136586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1909818"/>
          </a:xfrm>
        </p:spPr>
        <p:txBody>
          <a:bodyPr/>
          <a:lstStyle/>
          <a:p>
            <a:pPr algn="ctr"/>
            <a:r>
              <a:rPr lang="en-US" dirty="0">
                <a:ln w="3175">
                  <a:noFill/>
                </a:ln>
                <a:solidFill>
                  <a:schemeClr val="bg1"/>
                </a:solidFill>
                <a:latin typeface="Segoe UI Light" panose="020B0502040204020203" pitchFamily="34" charset="0"/>
                <a:ea typeface="+mn-ea"/>
                <a:cs typeface="Segoe UI Light" panose="020B0502040204020203" pitchFamily="34" charset="0"/>
              </a:rPr>
              <a:t>Challenge 7</a:t>
            </a:r>
            <a:br>
              <a:rPr lang="en-US" dirty="0">
                <a:ln w="3175">
                  <a:noFill/>
                </a:ln>
                <a:solidFill>
                  <a:srgbClr val="9966FF"/>
                </a:solidFill>
                <a:latin typeface="Segoe UI Light" panose="020B0502040204020203" pitchFamily="34" charset="0"/>
                <a:ea typeface="+mn-ea"/>
                <a:cs typeface="Segoe UI Light" panose="020B0502040204020203" pitchFamily="34" charset="0"/>
              </a:rPr>
            </a:br>
            <a:r>
              <a:rPr lang="en-US" sz="5400" dirty="0">
                <a:ln w="3175">
                  <a:noFill/>
                </a:ln>
                <a:solidFill>
                  <a:srgbClr val="9966FF"/>
                </a:solidFill>
                <a:latin typeface="Segoe UI Light" panose="020B0502040204020203" pitchFamily="34" charset="0"/>
                <a:ea typeface="+mn-ea"/>
                <a:cs typeface="Segoe UI Light" panose="020B0502040204020203" pitchFamily="34" charset="0"/>
              </a:rPr>
              <a:t>Load DICOM Imaging Data</a:t>
            </a:r>
          </a:p>
        </p:txBody>
      </p:sp>
      <p:pic>
        <p:nvPicPr>
          <p:cNvPr id="3" name="Picture 2" descr="Text&#10;&#10;Description automatically generated with medium confidence">
            <a:extLst>
              <a:ext uri="{FF2B5EF4-FFF2-40B4-BE49-F238E27FC236}">
                <a16:creationId xmlns:a16="http://schemas.microsoft.com/office/drawing/2014/main" id="{2BCF1BC1-7334-4A86-88BC-15FA13857E9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0" y="61540"/>
            <a:ext cx="4173794" cy="1964246"/>
          </a:xfrm>
          <a:prstGeom prst="rect">
            <a:avLst/>
          </a:prstGeom>
        </p:spPr>
      </p:pic>
    </p:spTree>
    <p:extLst>
      <p:ext uri="{BB962C8B-B14F-4D97-AF65-F5344CB8AC3E}">
        <p14:creationId xmlns:p14="http://schemas.microsoft.com/office/powerpoint/2010/main" val="250148770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Challenge 6</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Load DICOM Imaging Data</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987477"/>
            <a:ext cx="11171830" cy="1929429"/>
          </a:xfrm>
        </p:spPr>
        <p:txBody>
          <a:bodyPr>
            <a:noAutofit/>
          </a:bodyPr>
          <a:lstStyle/>
          <a:p>
            <a:pPr marL="342900" indent="-342900">
              <a:buFont typeface="Arial" panose="020B0604020202020204" pitchFamily="34" charset="0"/>
              <a:buChar char="•"/>
            </a:pPr>
            <a:r>
              <a:rPr lang="en-US" b="0" dirty="0">
                <a:effectLst/>
                <a:latin typeface="Segoe UI Semibold" panose="020B0702040204020203" pitchFamily="34" charset="0"/>
                <a:cs typeface="Segoe UI Semibold" panose="020B0702040204020203" pitchFamily="34" charset="0"/>
              </a:rPr>
              <a:t>Deploy DICOM service in ADHS workspace</a:t>
            </a:r>
          </a:p>
          <a:p>
            <a:pPr marL="342900" indent="-342900">
              <a:buFont typeface="Arial" panose="020B0604020202020204" pitchFamily="34" charset="0"/>
              <a:buChar char="•"/>
            </a:pPr>
            <a:r>
              <a:rPr lang="en-US" dirty="0">
                <a:latin typeface="Segoe UI Semibold" panose="020B0702040204020203" pitchFamily="34" charset="0"/>
                <a:cs typeface="Segoe UI Semibold" panose="020B0702040204020203" pitchFamily="34" charset="0"/>
              </a:rPr>
              <a:t>Deploy DICOMcast synchronization pipeline</a:t>
            </a:r>
          </a:p>
          <a:p>
            <a:pPr marL="342900" indent="-342900">
              <a:buFont typeface="Arial" panose="020B0604020202020204" pitchFamily="34" charset="0"/>
              <a:buChar char="•"/>
            </a:pPr>
            <a:r>
              <a:rPr lang="en-US" b="0" dirty="0">
                <a:effectLst/>
                <a:latin typeface="Segoe UI Semibold" panose="020B0702040204020203" pitchFamily="34" charset="0"/>
                <a:cs typeface="Segoe UI Semibold" panose="020B0702040204020203" pitchFamily="34" charset="0"/>
              </a:rPr>
              <a:t>Load DICOM imaging data in DICOM service and store imaging metadata in FHIR service </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pic>
        <p:nvPicPr>
          <p:cNvPr id="5" name="Picture 4" descr="Diagram&#10;&#10;Description automatically generated">
            <a:extLst>
              <a:ext uri="{FF2B5EF4-FFF2-40B4-BE49-F238E27FC236}">
                <a16:creationId xmlns:a16="http://schemas.microsoft.com/office/drawing/2014/main" id="{E5B2A0EA-82FC-5C10-CD29-6015B3CC1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1653" y="3901204"/>
            <a:ext cx="7709547" cy="2885166"/>
          </a:xfrm>
          <a:prstGeom prst="rect">
            <a:avLst/>
          </a:prstGeom>
        </p:spPr>
      </p:pic>
    </p:spTree>
    <p:extLst>
      <p:ext uri="{BB962C8B-B14F-4D97-AF65-F5344CB8AC3E}">
        <p14:creationId xmlns:p14="http://schemas.microsoft.com/office/powerpoint/2010/main" val="2785859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92161" y="2967576"/>
            <a:ext cx="10407677" cy="2139175"/>
          </a:xfrm>
        </p:spPr>
        <p:txBody>
          <a:bodyPr/>
          <a:lstStyle/>
          <a:p>
            <a:pPr algn="ctr"/>
            <a:r>
              <a:rPr lang="en-US" dirty="0">
                <a:ln w="3175">
                  <a:noFill/>
                </a:ln>
                <a:solidFill>
                  <a:srgbClr val="9966FF"/>
                </a:solidFill>
                <a:latin typeface="Segoe UI" panose="020B0502040204020203" pitchFamily="34" charset="0"/>
                <a:ea typeface="+mn-ea"/>
                <a:cs typeface="Segoe UI" panose="020B0502040204020203" pitchFamily="34" charset="0"/>
              </a:rPr>
              <a:t>Thank You for Attending!</a:t>
            </a:r>
            <a:br>
              <a:rPr lang="en-US" dirty="0">
                <a:ln w="3175">
                  <a:noFill/>
                </a:ln>
                <a:solidFill>
                  <a:srgbClr val="9966FF"/>
                </a:solidFill>
                <a:latin typeface="Segoe UI" panose="020B0502040204020203" pitchFamily="34" charset="0"/>
                <a:ea typeface="+mn-ea"/>
                <a:cs typeface="Segoe UI" panose="020B0502040204020203" pitchFamily="34" charset="0"/>
              </a:rPr>
            </a:br>
            <a:r>
              <a:rPr lang="en-US" dirty="0">
                <a:solidFill>
                  <a:srgbClr val="FFC000"/>
                </a:solidFill>
                <a:latin typeface="+mn-lt"/>
                <a:hlinkClick r:id="rId3">
                  <a:extLst>
                    <a:ext uri="{A12FA001-AC4F-418D-AE19-62706E023703}">
                      <ahyp:hlinkClr xmlns:ahyp="http://schemas.microsoft.com/office/drawing/2018/hyperlinkcolor" val="tx"/>
                    </a:ext>
                  </a:extLst>
                </a:hlinkClick>
              </a:rPr>
              <a:t>https://aka.ms/wth</a:t>
            </a:r>
            <a:r>
              <a:rPr lang="en-US" dirty="0">
                <a:solidFill>
                  <a:srgbClr val="FFC000"/>
                </a:solidFill>
                <a:latin typeface="+mn-lt"/>
              </a:rPr>
              <a:t> </a:t>
            </a:r>
            <a:endParaRPr lang="en-US" dirty="0">
              <a:solidFill>
                <a:srgbClr val="FFC000"/>
              </a:solidFill>
            </a:endParaRPr>
          </a:p>
        </p:txBody>
      </p:sp>
      <p:pic>
        <p:nvPicPr>
          <p:cNvPr id="3" name="Picture 2" descr="Text&#10;&#10;Description automatically generated">
            <a:extLst>
              <a:ext uri="{FF2B5EF4-FFF2-40B4-BE49-F238E27FC236}">
                <a16:creationId xmlns:a16="http://schemas.microsoft.com/office/drawing/2014/main" id="{7AA56A81-301A-4BE1-AB67-85FD3129756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629054" y="322729"/>
            <a:ext cx="8586780" cy="2227730"/>
          </a:xfrm>
          <a:prstGeom prst="rect">
            <a:avLst/>
          </a:prstGeom>
        </p:spPr>
      </p:pic>
    </p:spTree>
    <p:extLst>
      <p:ext uri="{BB962C8B-B14F-4D97-AF65-F5344CB8AC3E}">
        <p14:creationId xmlns:p14="http://schemas.microsoft.com/office/powerpoint/2010/main" val="7382996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09A8-D248-48A9-80E4-41218D56B3F3}"/>
              </a:ext>
            </a:extLst>
          </p:cNvPr>
          <p:cNvSpPr>
            <a:spLocks noGrp="1"/>
          </p:cNvSpPr>
          <p:nvPr>
            <p:ph type="title"/>
          </p:nvPr>
        </p:nvSpPr>
        <p:spPr>
          <a:xfrm>
            <a:off x="664029" y="149987"/>
            <a:ext cx="10515600" cy="1325563"/>
          </a:xfrm>
        </p:spPr>
        <p:txBody>
          <a:bodyPr>
            <a:normAutofit fontScale="90000"/>
          </a:bodyPr>
          <a:lstStyle/>
          <a:p>
            <a:r>
              <a:rPr lang="en-US" sz="6000" b="1" dirty="0">
                <a:solidFill>
                  <a:srgbClr val="002060"/>
                </a:solidFill>
                <a:latin typeface="Segoe UI" panose="020B0502040204020203" pitchFamily="34" charset="0"/>
                <a:cs typeface="Segoe UI" panose="020B0502040204020203" pitchFamily="34" charset="0"/>
              </a:rPr>
              <a:t>Objective</a:t>
            </a:r>
            <a:br>
              <a:rPr lang="en-US" sz="5400" dirty="0">
                <a:solidFill>
                  <a:srgbClr val="002060"/>
                </a:solidFill>
                <a:latin typeface="Impact" panose="020B0806030902050204" pitchFamily="34" charset="0"/>
              </a:rPr>
            </a:br>
            <a:r>
              <a:rPr lang="en-US" sz="3600" b="1" dirty="0">
                <a:solidFill>
                  <a:srgbClr val="7030A0"/>
                </a:solidFill>
                <a:latin typeface="Segoe UI" panose="020B0502040204020203" pitchFamily="34" charset="0"/>
                <a:cs typeface="Segoe UI" panose="020B0502040204020203" pitchFamily="34" charset="0"/>
              </a:rPr>
              <a:t>What to Expect:</a:t>
            </a:r>
            <a:endParaRPr lang="en-US" sz="5400" b="1" dirty="0">
              <a:solidFill>
                <a:srgbClr val="7030A0"/>
              </a:solidFill>
              <a:latin typeface="Segoe UI" panose="020B0502040204020203" pitchFamily="34" charset="0"/>
              <a:cs typeface="Segoe UI" panose="020B0502040204020203" pitchFamily="34" charset="0"/>
            </a:endParaRPr>
          </a:p>
        </p:txBody>
      </p:sp>
      <p:sp>
        <p:nvSpPr>
          <p:cNvPr id="3" name="Content Placeholder 2">
            <a:extLst>
              <a:ext uri="{FF2B5EF4-FFF2-40B4-BE49-F238E27FC236}">
                <a16:creationId xmlns:a16="http://schemas.microsoft.com/office/drawing/2014/main" id="{17DBF992-46E2-4A48-9C03-B9E15BA5EC83}"/>
              </a:ext>
            </a:extLst>
          </p:cNvPr>
          <p:cNvSpPr>
            <a:spLocks noGrp="1"/>
          </p:cNvSpPr>
          <p:nvPr>
            <p:ph idx="1"/>
          </p:nvPr>
        </p:nvSpPr>
        <p:spPr>
          <a:xfrm>
            <a:off x="838200" y="1773141"/>
            <a:ext cx="10515600" cy="4565674"/>
          </a:xfrm>
        </p:spPr>
        <p:txBody>
          <a:bodyPr>
            <a:normAutofit fontScale="92500" lnSpcReduction="20000"/>
          </a:bodyPr>
          <a:lstStyle/>
          <a:p>
            <a:pPr marL="0" indent="0">
              <a:buNone/>
            </a:pPr>
            <a:r>
              <a:rPr lang="en-US" sz="2400" u="sng" dirty="0">
                <a:latin typeface="Segoe UI" panose="020B0502040204020203" pitchFamily="34" charset="0"/>
                <a:cs typeface="Segoe UI" panose="020B0502040204020203" pitchFamily="34" charset="0"/>
              </a:rPr>
              <a:t>What to Expect:</a:t>
            </a:r>
          </a:p>
          <a:p>
            <a:pPr marL="0" indent="0">
              <a:buNone/>
            </a:pPr>
            <a:r>
              <a:rPr lang="en-US" sz="2400" dirty="0">
                <a:latin typeface="Segoe UI" panose="020B0502040204020203" pitchFamily="34" charset="0"/>
                <a:cs typeface="Segoe UI" panose="020B0502040204020203" pitchFamily="34" charset="0"/>
              </a:rPr>
              <a:t>Hands-on experience Azure Health Data Services platform in Microsoft Health Architectures, including:</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and load FHIR synthetic Electronic Health Record (EHR)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HL7v2 messages</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Extract, transform and load synthetic C-CDA EHR data</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Connect to FHIR Server and search FHIR data through a Patient Search Web App</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Explore and analyze FHIR EHR data for secondary analytics use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Bulk export, anonymize and store FHIR data into Data Lake for secondary use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Ingest and persist IoT medical device data using MedTech service</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Load DICOM imaging data using DICOM service</a:t>
            </a:r>
          </a:p>
          <a:p>
            <a:pPr marL="0" indent="0">
              <a:buNone/>
            </a:pPr>
            <a:endParaRPr lang="en-US" sz="2400" u="sng" dirty="0">
              <a:latin typeface="Segoe UI" panose="020B0502040204020203" pitchFamily="34" charset="0"/>
              <a:cs typeface="Segoe UI" panose="020B0502040204020203" pitchFamily="34" charset="0"/>
            </a:endParaRPr>
          </a:p>
          <a:p>
            <a:pPr marL="0" indent="0">
              <a:buNone/>
            </a:pPr>
            <a:r>
              <a:rPr lang="en-US" sz="2400" u="sng" dirty="0">
                <a:latin typeface="Segoe UI" panose="020B0502040204020203" pitchFamily="34" charset="0"/>
                <a:cs typeface="Segoe UI" panose="020B0502040204020203" pitchFamily="34" charset="0"/>
              </a:rPr>
              <a:t>Intended Outcomes:</a:t>
            </a:r>
          </a:p>
          <a:p>
            <a:pPr marL="0" indent="0">
              <a:buNone/>
            </a:pPr>
            <a:r>
              <a:rPr lang="en-US" sz="2400" dirty="0">
                <a:latin typeface="Segoe UI" panose="020B0502040204020203" pitchFamily="34" charset="0"/>
                <a:cs typeface="Segoe UI" panose="020B0502040204020203" pitchFamily="34" charset="0"/>
              </a:rPr>
              <a:t>WTH participants will walk away with:</a:t>
            </a:r>
          </a:p>
          <a:p>
            <a:pPr marL="342900" lvl="2" indent="-342900">
              <a:buFont typeface="Arial" panose="020B0604020202020204" pitchFamily="34" charset="0"/>
              <a:buChar char="•"/>
            </a:pPr>
            <a:r>
              <a:rPr lang="en-US" sz="1800" dirty="0">
                <a:latin typeface="Segoe UI" panose="020B0502040204020203" pitchFamily="34" charset="0"/>
                <a:cs typeface="Segoe UI" panose="020B0502040204020203" pitchFamily="34" charset="0"/>
              </a:rPr>
              <a:t>Ability to deploy and interact with Microsoft Health reference architectures (above) for health data interoperability use cases</a:t>
            </a:r>
          </a:p>
        </p:txBody>
      </p:sp>
      <p:pic>
        <p:nvPicPr>
          <p:cNvPr id="6" name="Picture 5" descr="Text&#10;&#10;Description automatically generated">
            <a:extLst>
              <a:ext uri="{FF2B5EF4-FFF2-40B4-BE49-F238E27FC236}">
                <a16:creationId xmlns:a16="http://schemas.microsoft.com/office/drawing/2014/main" id="{C21AE78C-0E7C-3F0C-145E-F3B8BCAF5C45}"/>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2382582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3ABB792-B8D3-42DD-A1E5-844C9947398B}"/>
              </a:ext>
            </a:extLst>
          </p:cNvPr>
          <p:cNvSpPr>
            <a:spLocks noGrp="1"/>
          </p:cNvSpPr>
          <p:nvPr>
            <p:ph type="title"/>
          </p:nvPr>
        </p:nvSpPr>
        <p:spPr>
          <a:xfrm>
            <a:off x="588263" y="3179701"/>
            <a:ext cx="2768395" cy="498598"/>
          </a:xfrm>
        </p:spPr>
        <p:txBody>
          <a:bodyPr/>
          <a:lstStyle/>
          <a:p>
            <a:r>
              <a:rPr lang="en-US"/>
              <a:t>Modern Healthcare Solutions Face New Challenges</a:t>
            </a:r>
          </a:p>
        </p:txBody>
      </p:sp>
      <p:pic>
        <p:nvPicPr>
          <p:cNvPr id="15" name="Graphic 14" descr="Stethoscope">
            <a:extLst>
              <a:ext uri="{FF2B5EF4-FFF2-40B4-BE49-F238E27FC236}">
                <a16:creationId xmlns:a16="http://schemas.microsoft.com/office/drawing/2014/main" id="{59D62D58-8E3D-42D4-97D7-AFCB194B24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1479" y="1551301"/>
            <a:ext cx="914400" cy="914400"/>
          </a:xfrm>
          <a:prstGeom prst="rect">
            <a:avLst/>
          </a:prstGeom>
        </p:spPr>
      </p:pic>
      <p:pic>
        <p:nvPicPr>
          <p:cNvPr id="17" name="Graphic 16" descr="DNA">
            <a:extLst>
              <a:ext uri="{FF2B5EF4-FFF2-40B4-BE49-F238E27FC236}">
                <a16:creationId xmlns:a16="http://schemas.microsoft.com/office/drawing/2014/main" id="{8368720D-5C4B-4D37-8A85-20E60307F0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763171" y="1553121"/>
            <a:ext cx="914400" cy="914400"/>
          </a:xfrm>
          <a:prstGeom prst="rect">
            <a:avLst/>
          </a:prstGeom>
        </p:spPr>
      </p:pic>
      <p:pic>
        <p:nvPicPr>
          <p:cNvPr id="27" name="Graphic 26" descr="Medicine">
            <a:extLst>
              <a:ext uri="{FF2B5EF4-FFF2-40B4-BE49-F238E27FC236}">
                <a16:creationId xmlns:a16="http://schemas.microsoft.com/office/drawing/2014/main" id="{ABAD0B32-E82E-422E-A22F-218AF9DB7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30875" y="1549196"/>
            <a:ext cx="914400" cy="914400"/>
          </a:xfrm>
          <a:prstGeom prst="rect">
            <a:avLst/>
          </a:prstGeom>
        </p:spPr>
      </p:pic>
      <p:sp>
        <p:nvSpPr>
          <p:cNvPr id="31" name="TextBox 30">
            <a:extLst>
              <a:ext uri="{FF2B5EF4-FFF2-40B4-BE49-F238E27FC236}">
                <a16:creationId xmlns:a16="http://schemas.microsoft.com/office/drawing/2014/main" id="{08A3E3F0-E101-453F-BCDF-54EFD71D30C0}"/>
              </a:ext>
            </a:extLst>
          </p:cNvPr>
          <p:cNvSpPr txBox="1"/>
          <p:nvPr/>
        </p:nvSpPr>
        <p:spPr>
          <a:xfrm>
            <a:off x="6461789" y="887267"/>
            <a:ext cx="361961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TRADITIONAL HEALTH</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sp>
        <p:nvSpPr>
          <p:cNvPr id="32" name="TextBox 31">
            <a:extLst>
              <a:ext uri="{FF2B5EF4-FFF2-40B4-BE49-F238E27FC236}">
                <a16:creationId xmlns:a16="http://schemas.microsoft.com/office/drawing/2014/main" id="{48964CD2-9481-4B62-AE12-E6F732344B76}"/>
              </a:ext>
            </a:extLst>
          </p:cNvPr>
          <p:cNvSpPr txBox="1"/>
          <p:nvPr/>
        </p:nvSpPr>
        <p:spPr>
          <a:xfrm>
            <a:off x="6226072" y="5390157"/>
            <a:ext cx="409105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EVOLVING </a:t>
            </a:r>
            <a:br>
              <a:rPr kumimoji="0" lang="en-US" sz="1800" b="0" i="0" u="none" strike="noStrike" kern="1200" cap="none" spc="0" normalizeH="0" baseline="0" noProof="0">
                <a:ln>
                  <a:noFill/>
                </a:ln>
                <a:solidFill>
                  <a:srgbClr val="000000"/>
                </a:solidFill>
                <a:effectLst/>
                <a:uLnTx/>
                <a:uFillTx/>
                <a:latin typeface="Segoe UI Semibold"/>
                <a:ea typeface="+mn-ea"/>
                <a:cs typeface="+mn-cs"/>
              </a:rPr>
            </a:br>
            <a:r>
              <a:rPr kumimoji="0" lang="en-US" sz="1800" b="0" i="0" u="none" strike="noStrike" kern="1200" cap="none" spc="0" normalizeH="0" baseline="0" noProof="0">
                <a:ln>
                  <a:noFill/>
                </a:ln>
                <a:solidFill>
                  <a:srgbClr val="000000"/>
                </a:solidFill>
                <a:effectLst/>
                <a:uLnTx/>
                <a:uFillTx/>
                <a:latin typeface="Segoe UI Semibold"/>
                <a:ea typeface="+mn-ea"/>
                <a:cs typeface="+mn-cs"/>
              </a:rPr>
              <a:t>DATA SYSTEMS</a:t>
            </a:r>
          </a:p>
        </p:txBody>
      </p:sp>
      <p:pic>
        <p:nvPicPr>
          <p:cNvPr id="34" name="Graphic 33" descr="Database">
            <a:extLst>
              <a:ext uri="{FF2B5EF4-FFF2-40B4-BE49-F238E27FC236}">
                <a16:creationId xmlns:a16="http://schemas.microsoft.com/office/drawing/2014/main" id="{FA20C520-AB53-40BD-9638-6D5CBF00A7D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30875" y="4407541"/>
            <a:ext cx="914400" cy="914400"/>
          </a:xfrm>
          <a:prstGeom prst="rect">
            <a:avLst/>
          </a:prstGeom>
        </p:spPr>
      </p:pic>
      <p:pic>
        <p:nvPicPr>
          <p:cNvPr id="36" name="Graphic 35" descr="Microscope">
            <a:extLst>
              <a:ext uri="{FF2B5EF4-FFF2-40B4-BE49-F238E27FC236}">
                <a16:creationId xmlns:a16="http://schemas.microsoft.com/office/drawing/2014/main" id="{F6D4328F-28AA-40A5-ABE5-F1C297D4A0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171" y="4407541"/>
            <a:ext cx="914400" cy="914400"/>
          </a:xfrm>
          <a:prstGeom prst="rect">
            <a:avLst/>
          </a:prstGeom>
        </p:spPr>
      </p:pic>
      <p:pic>
        <p:nvPicPr>
          <p:cNvPr id="38" name="Graphic 37" descr="Watch">
            <a:extLst>
              <a:ext uri="{FF2B5EF4-FFF2-40B4-BE49-F238E27FC236}">
                <a16:creationId xmlns:a16="http://schemas.microsoft.com/office/drawing/2014/main" id="{61BC3F99-CFAF-4B9A-BC3A-B9EB02E5DE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11479" y="4407541"/>
            <a:ext cx="914400" cy="914400"/>
          </a:xfrm>
          <a:prstGeom prst="rect">
            <a:avLst/>
          </a:prstGeom>
        </p:spPr>
      </p:pic>
      <p:sp>
        <p:nvSpPr>
          <p:cNvPr id="3" name="Oval 2">
            <a:extLst>
              <a:ext uri="{FF2B5EF4-FFF2-40B4-BE49-F238E27FC236}">
                <a16:creationId xmlns:a16="http://schemas.microsoft.com/office/drawing/2014/main" id="{A2ED0550-FD85-4EA2-B319-CC1AFACE33C0}"/>
              </a:ext>
            </a:extLst>
          </p:cNvPr>
          <p:cNvSpPr/>
          <p:nvPr/>
        </p:nvSpPr>
        <p:spPr bwMode="auto">
          <a:xfrm>
            <a:off x="6259917" y="373131"/>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171135D-008C-437F-9578-B9D107895331}"/>
              </a:ext>
            </a:extLst>
          </p:cNvPr>
          <p:cNvSpPr/>
          <p:nvPr/>
        </p:nvSpPr>
        <p:spPr bwMode="auto">
          <a:xfrm>
            <a:off x="6259917" y="2462844"/>
            <a:ext cx="4023360" cy="4023360"/>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083FB829-3BF9-4593-8373-E49C1F6377AD}"/>
              </a:ext>
            </a:extLst>
          </p:cNvPr>
          <p:cNvSpPr txBox="1"/>
          <p:nvPr/>
        </p:nvSpPr>
        <p:spPr>
          <a:xfrm>
            <a:off x="6462809" y="2700728"/>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Interoperability</a:t>
            </a:r>
          </a:p>
        </p:txBody>
      </p:sp>
      <p:sp>
        <p:nvSpPr>
          <p:cNvPr id="28" name="TextBox 27">
            <a:extLst>
              <a:ext uri="{FF2B5EF4-FFF2-40B4-BE49-F238E27FC236}">
                <a16:creationId xmlns:a16="http://schemas.microsoft.com/office/drawing/2014/main" id="{3BABD0D6-274D-4603-9A0E-17267CFDCCC5}"/>
              </a:ext>
            </a:extLst>
          </p:cNvPr>
          <p:cNvSpPr txBox="1"/>
          <p:nvPr/>
        </p:nvSpPr>
        <p:spPr>
          <a:xfrm>
            <a:off x="6462809" y="3176957"/>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Security</a:t>
            </a:r>
          </a:p>
        </p:txBody>
      </p:sp>
      <p:sp>
        <p:nvSpPr>
          <p:cNvPr id="30" name="TextBox 29">
            <a:extLst>
              <a:ext uri="{FF2B5EF4-FFF2-40B4-BE49-F238E27FC236}">
                <a16:creationId xmlns:a16="http://schemas.microsoft.com/office/drawing/2014/main" id="{A73E818C-3C9A-48B2-B729-6DDCFCD1DBBD}"/>
              </a:ext>
            </a:extLst>
          </p:cNvPr>
          <p:cNvSpPr txBox="1"/>
          <p:nvPr/>
        </p:nvSpPr>
        <p:spPr>
          <a:xfrm>
            <a:off x="6462809" y="3694394"/>
            <a:ext cx="361961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Compliance</a:t>
            </a:r>
          </a:p>
        </p:txBody>
      </p:sp>
    </p:spTree>
    <p:extLst>
      <p:ext uri="{BB962C8B-B14F-4D97-AF65-F5344CB8AC3E}">
        <p14:creationId xmlns:p14="http://schemas.microsoft.com/office/powerpoint/2010/main" val="115488493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spcBef>
                <a:spcPts val="1000"/>
              </a:spcBef>
            </a:pPr>
            <a:r>
              <a:rPr lang="en-US"/>
              <a:t>Enabling Interoperability of Health Data</a:t>
            </a:r>
            <a:endParaRPr lang="en-US" sz="2400">
              <a:solidFill>
                <a:schemeClr val="accent1"/>
              </a:solidFill>
            </a:endParaRPr>
          </a:p>
        </p:txBody>
      </p:sp>
      <p:grpSp>
        <p:nvGrpSpPr>
          <p:cNvPr id="21" name="Group 20">
            <a:extLst>
              <a:ext uri="{FF2B5EF4-FFF2-40B4-BE49-F238E27FC236}">
                <a16:creationId xmlns:a16="http://schemas.microsoft.com/office/drawing/2014/main" id="{B4D07637-BEEB-4522-81DB-CCB77DFB9D15}"/>
              </a:ext>
            </a:extLst>
          </p:cNvPr>
          <p:cNvGrpSpPr/>
          <p:nvPr/>
        </p:nvGrpSpPr>
        <p:grpSpPr>
          <a:xfrm>
            <a:off x="7102493" y="1652070"/>
            <a:ext cx="2285975" cy="3790603"/>
            <a:chOff x="5204850" y="2340314"/>
            <a:chExt cx="2285975" cy="3790603"/>
          </a:xfrm>
        </p:grpSpPr>
        <p:grpSp>
          <p:nvGrpSpPr>
            <p:cNvPr id="4" name="Group 3"/>
            <p:cNvGrpSpPr/>
            <p:nvPr/>
          </p:nvGrpSpPr>
          <p:grpSpPr>
            <a:xfrm>
              <a:off x="5204850" y="2340314"/>
              <a:ext cx="2285975" cy="3790603"/>
              <a:chOff x="269239" y="2586561"/>
              <a:chExt cx="2285975"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RESEARCH</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40" y="4739591"/>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new research opportunities through normalized clinical data.</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 name="Graphic 4" descr="Microscope">
              <a:extLst>
                <a:ext uri="{FF2B5EF4-FFF2-40B4-BE49-F238E27FC236}">
                  <a16:creationId xmlns:a16="http://schemas.microsoft.com/office/drawing/2014/main" id="{347A8B57-F8A2-496E-9447-25D2F111D3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62037" y="2774920"/>
              <a:ext cx="1371600" cy="1371600"/>
            </a:xfrm>
            <a:prstGeom prst="rect">
              <a:avLst/>
            </a:prstGeom>
          </p:spPr>
        </p:pic>
      </p:grpSp>
      <p:grpSp>
        <p:nvGrpSpPr>
          <p:cNvPr id="20" name="Group 19">
            <a:extLst>
              <a:ext uri="{FF2B5EF4-FFF2-40B4-BE49-F238E27FC236}">
                <a16:creationId xmlns:a16="http://schemas.microsoft.com/office/drawing/2014/main" id="{28AA4C50-A0A4-4F6D-ADA6-11E4E53AFAC7}"/>
              </a:ext>
            </a:extLst>
          </p:cNvPr>
          <p:cNvGrpSpPr/>
          <p:nvPr/>
        </p:nvGrpSpPr>
        <p:grpSpPr>
          <a:xfrm>
            <a:off x="4620198" y="1652071"/>
            <a:ext cx="2285975" cy="3790603"/>
            <a:chOff x="2396687" y="2340314"/>
            <a:chExt cx="2285975" cy="3790603"/>
          </a:xfrm>
        </p:grpSpPr>
        <p:grpSp>
          <p:nvGrpSpPr>
            <p:cNvPr id="69" name="Group 68">
              <a:extLst>
                <a:ext uri="{FF2B5EF4-FFF2-40B4-BE49-F238E27FC236}">
                  <a16:creationId xmlns:a16="http://schemas.microsoft.com/office/drawing/2014/main" id="{2CBB283C-C616-4BF9-AEB5-01D8672BC52E}"/>
                </a:ext>
              </a:extLst>
            </p:cNvPr>
            <p:cNvGrpSpPr/>
            <p:nvPr/>
          </p:nvGrpSpPr>
          <p:grpSpPr>
            <a:xfrm>
              <a:off x="2396687" y="2340314"/>
              <a:ext cx="2285975" cy="3790603"/>
              <a:chOff x="528788" y="2584696"/>
              <a:chExt cx="2285975" cy="3790603"/>
            </a:xfrm>
          </p:grpSpPr>
          <p:sp>
            <p:nvSpPr>
              <p:cNvPr id="67" name="Freeform: Shape 66">
                <a:extLst>
                  <a:ext uri="{FF2B5EF4-FFF2-40B4-BE49-F238E27FC236}">
                    <a16:creationId xmlns:a16="http://schemas.microsoft.com/office/drawing/2014/main" id="{25E8087C-AE95-4289-A252-449CE5F02E2C}"/>
                  </a:ext>
                </a:extLst>
              </p:cNvPr>
              <p:cNvSpPr/>
              <p:nvPr/>
            </p:nvSpPr>
            <p:spPr>
              <a:xfrm>
                <a:off x="528788" y="2584696"/>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INTEROPERABILITY</a:t>
                </a:r>
                <a:endParaRPr kumimoji="0" lang="en-US" sz="1200" b="1" i="0" u="none" strike="noStrike" kern="1200" cap="none" spc="0" normalizeH="0" baseline="0" noProof="0">
                  <a:ln>
                    <a:noFill/>
                  </a:ln>
                  <a:solidFill>
                    <a:srgbClr val="243A5E"/>
                  </a:solidFill>
                  <a:effectLst/>
                  <a:uLnTx/>
                  <a:uFillTx/>
                  <a:latin typeface="Segoe UI"/>
                  <a:ea typeface="Segoe UI Semibold" charset="0"/>
                  <a:cs typeface="Segoe UI Semibold" charset="0"/>
                </a:endParaRPr>
              </a:p>
              <a:p>
                <a:pPr marL="0" marR="0" lvl="1" indent="0" algn="l" defTabSz="762000" rtl="0" eaLnBrk="1" fontAlgn="auto" latinLnBrk="0" hangingPunct="1">
                  <a:lnSpc>
                    <a:spcPct val="107000"/>
                  </a:lnSpc>
                  <a:spcBef>
                    <a:spcPts val="0"/>
                  </a:spcBef>
                  <a:spcAft>
                    <a:spcPts val="600"/>
                  </a:spcAft>
                  <a:buClr>
                    <a:srgbClr val="243A5E"/>
                  </a:buClr>
                  <a:buSzPct val="90000"/>
                  <a:buFontTx/>
                  <a:buNone/>
                  <a:tabLst/>
                  <a:defRPr/>
                </a:pP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68" name="Freeform: Shape 5">
                <a:extLst>
                  <a:ext uri="{FF2B5EF4-FFF2-40B4-BE49-F238E27FC236}">
                    <a16:creationId xmlns:a16="http://schemas.microsoft.com/office/drawing/2014/main" id="{DD5EB0B7-ADF7-4CC4-A1B8-31E3D8D9B614}"/>
                  </a:ext>
                </a:extLst>
              </p:cNvPr>
              <p:cNvSpPr/>
              <p:nvPr/>
            </p:nvSpPr>
            <p:spPr>
              <a:xfrm>
                <a:off x="528789" y="4737726"/>
                <a:ext cx="2285974"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Create new</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healthcare systems of engagement by connecting data from multiple systems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of record.</a:t>
                </a:r>
              </a:p>
            </p:txBody>
          </p:sp>
        </p:grpSp>
        <p:pic>
          <p:nvPicPr>
            <p:cNvPr id="11" name="Graphic 10" descr="Gears">
              <a:extLst>
                <a:ext uri="{FF2B5EF4-FFF2-40B4-BE49-F238E27FC236}">
                  <a16:creationId xmlns:a16="http://schemas.microsoft.com/office/drawing/2014/main" id="{BBB32FEE-5926-4CDB-876C-0B5E0D87E1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53874" y="2774920"/>
              <a:ext cx="1371600" cy="1371600"/>
            </a:xfrm>
            <a:prstGeom prst="rect">
              <a:avLst/>
            </a:prstGeom>
          </p:spPr>
        </p:pic>
      </p:grpSp>
      <p:grpSp>
        <p:nvGrpSpPr>
          <p:cNvPr id="22" name="Group 21">
            <a:extLst>
              <a:ext uri="{FF2B5EF4-FFF2-40B4-BE49-F238E27FC236}">
                <a16:creationId xmlns:a16="http://schemas.microsoft.com/office/drawing/2014/main" id="{CF509BE2-0C0C-486E-9F0F-FEBCDE253DF5}"/>
              </a:ext>
            </a:extLst>
          </p:cNvPr>
          <p:cNvGrpSpPr/>
          <p:nvPr/>
        </p:nvGrpSpPr>
        <p:grpSpPr>
          <a:xfrm>
            <a:off x="9635031" y="1652069"/>
            <a:ext cx="2285975" cy="3790603"/>
            <a:chOff x="7026761" y="2340314"/>
            <a:chExt cx="2285975" cy="3790603"/>
          </a:xfrm>
        </p:grpSpPr>
        <p:grpSp>
          <p:nvGrpSpPr>
            <p:cNvPr id="57" name="Group 56"/>
            <p:cNvGrpSpPr/>
            <p:nvPr/>
          </p:nvGrpSpPr>
          <p:grpSpPr>
            <a:xfrm>
              <a:off x="7026761" y="2340314"/>
              <a:ext cx="2285975" cy="3790603"/>
              <a:chOff x="5692518" y="2586561"/>
              <a:chExt cx="2285975"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5692518" y="2586561"/>
                <a:ext cx="2285975"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marR="0" lvl="1" indent="0" algn="ctr" defTabSz="762000" rtl="0" eaLnBrk="1" fontAlgn="auto" latinLnBrk="0" hangingPunct="1">
                  <a:lnSpc>
                    <a:spcPct val="107000"/>
                  </a:lnSpc>
                  <a:spcBef>
                    <a:spcPts val="0"/>
                  </a:spcBef>
                  <a:spcAft>
                    <a:spcPts val="600"/>
                  </a:spcAft>
                  <a:buClr>
                    <a:srgbClr val="243A5E"/>
                  </a:buClr>
                  <a:buSzPct val="90000"/>
                  <a:buFontTx/>
                  <a:buNone/>
                  <a:tabLst/>
                  <a:defRPr/>
                </a:pPr>
                <a:r>
                  <a:rPr kumimoji="0" lang="en-US" sz="1600" b="1" i="0" u="none" strike="noStrike" kern="1200" cap="none" spc="0" normalizeH="0" baseline="0" noProof="0">
                    <a:ln>
                      <a:noFill/>
                    </a:ln>
                    <a:solidFill>
                      <a:srgbClr val="243A5E"/>
                    </a:solidFill>
                    <a:effectLst/>
                    <a:uLnTx/>
                    <a:uFillTx/>
                    <a:latin typeface="Segoe UI"/>
                    <a:ea typeface="Segoe UI Semibold" charset="0"/>
                    <a:cs typeface="Segoe UI Semibold" charset="0"/>
                  </a:rPr>
                  <a:t>STARTUP</a:t>
                </a:r>
                <a:endParaRPr kumimoji="0" lang="en-US" sz="1200" b="0" i="0" u="none" strike="noStrike" kern="1200" cap="none" spc="0" normalizeH="0" baseline="0" noProof="0">
                  <a:ln>
                    <a:noFill/>
                  </a:ln>
                  <a:solidFill>
                    <a:srgbClr val="243A5E"/>
                  </a:solidFill>
                  <a:effectLst/>
                  <a:uLnTx/>
                  <a:uFillTx/>
                  <a:latin typeface="Segoe UI"/>
                  <a:ea typeface="Segoe UI Semilight" charset="0"/>
                  <a:cs typeface="Segoe UI Semilight" charset="0"/>
                </a:endParaRPr>
              </a:p>
            </p:txBody>
          </p:sp>
          <p:sp>
            <p:nvSpPr>
              <p:cNvPr id="54" name="Freeform: Shape 8">
                <a:extLst>
                  <a:ext uri="{FF2B5EF4-FFF2-40B4-BE49-F238E27FC236}">
                    <a16:creationId xmlns:a16="http://schemas.microsoft.com/office/drawing/2014/main" id="{244CDC8F-E742-4A60-A101-D7F2F8D9210B}"/>
                  </a:ext>
                </a:extLst>
              </p:cNvPr>
              <p:cNvSpPr/>
              <p:nvPr/>
            </p:nvSpPr>
            <p:spPr>
              <a:xfrm>
                <a:off x="5692518" y="4739591"/>
                <a:ext cx="2285973" cy="1425671"/>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marR="0" lvl="1" indent="0" algn="ctr" defTabSz="711200" rtl="0" eaLnBrk="1" fontAlgn="auto" latinLnBrk="0" hangingPunct="1">
                  <a:lnSpc>
                    <a:spcPct val="90000"/>
                  </a:lnSpc>
                  <a:spcBef>
                    <a:spcPct val="0"/>
                  </a:spcBef>
                  <a:spcAft>
                    <a:spcPct val="150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Focus on the innovations you are investing in instead of the data platform.</a:t>
                </a:r>
              </a:p>
              <a:p>
                <a:pPr marL="0" marR="0" lvl="1" indent="0" algn="ctr" defTabSz="711200" rtl="0" eaLnBrk="1" fontAlgn="auto" latinLnBrk="0" hangingPunct="1">
                  <a:lnSpc>
                    <a:spcPct val="90000"/>
                  </a:lnSpc>
                  <a:spcBef>
                    <a:spcPct val="0"/>
                  </a:spcBef>
                  <a:spcAft>
                    <a:spcPct val="150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9" name="Graphic 18" descr="Watch">
              <a:extLst>
                <a:ext uri="{FF2B5EF4-FFF2-40B4-BE49-F238E27FC236}">
                  <a16:creationId xmlns:a16="http://schemas.microsoft.com/office/drawing/2014/main" id="{6D08C2B2-4C9B-4FD6-A22F-608C2D68BFF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83948" y="2774920"/>
              <a:ext cx="1371600" cy="1371600"/>
            </a:xfrm>
            <a:prstGeom prst="rect">
              <a:avLst/>
            </a:prstGeom>
          </p:spPr>
        </p:pic>
      </p:grpSp>
    </p:spTree>
    <p:extLst>
      <p:ext uri="{BB962C8B-B14F-4D97-AF65-F5344CB8AC3E}">
        <p14:creationId xmlns:p14="http://schemas.microsoft.com/office/powerpoint/2010/main" val="274362861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cloud">
            <a:extLst>
              <a:ext uri="{FF2B5EF4-FFF2-40B4-BE49-F238E27FC236}">
                <a16:creationId xmlns:a16="http://schemas.microsoft.com/office/drawing/2014/main" id="{9DE8312F-D17C-4FB4-A180-91886030CEAC}"/>
              </a:ext>
            </a:extLst>
          </p:cNvPr>
          <p:cNvSpPr>
            <a:spLocks noChangeAspect="1"/>
          </p:cNvSpPr>
          <p:nvPr/>
        </p:nvSpPr>
        <p:spPr bwMode="auto">
          <a:xfrm flipH="1">
            <a:off x="3168635" y="1305251"/>
            <a:ext cx="9239465" cy="584954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 name="connsiteX0" fmla="*/ 10000 w 10000"/>
              <a:gd name="connsiteY0" fmla="*/ 6959 h 10225"/>
              <a:gd name="connsiteX1" fmla="*/ 8169 w 10000"/>
              <a:gd name="connsiteY1" fmla="*/ 10000 h 10225"/>
              <a:gd name="connsiteX2" fmla="*/ 2558 w 10000"/>
              <a:gd name="connsiteY2" fmla="*/ 10000 h 10225"/>
              <a:gd name="connsiteX3" fmla="*/ 2558 w 10000"/>
              <a:gd name="connsiteY3" fmla="*/ 10000 h 10225"/>
              <a:gd name="connsiteX4" fmla="*/ 2500 w 10000"/>
              <a:gd name="connsiteY4" fmla="*/ 10000 h 10225"/>
              <a:gd name="connsiteX5" fmla="*/ 0 w 10000"/>
              <a:gd name="connsiteY5" fmla="*/ 5991 h 10225"/>
              <a:gd name="connsiteX6" fmla="*/ 2500 w 10000"/>
              <a:gd name="connsiteY6" fmla="*/ 2028 h 10225"/>
              <a:gd name="connsiteX7" fmla="*/ 3023 w 10000"/>
              <a:gd name="connsiteY7" fmla="*/ 2074 h 10225"/>
              <a:gd name="connsiteX8" fmla="*/ 5349 w 10000"/>
              <a:gd name="connsiteY8" fmla="*/ 0 h 10225"/>
              <a:gd name="connsiteX9" fmla="*/ 8081 w 10000"/>
              <a:gd name="connsiteY9" fmla="*/ 3917 h 10225"/>
              <a:gd name="connsiteX10" fmla="*/ 8081 w 10000"/>
              <a:gd name="connsiteY10" fmla="*/ 3917 h 10225"/>
              <a:gd name="connsiteX11" fmla="*/ 10000 w 10000"/>
              <a:gd name="connsiteY11" fmla="*/ 6959 h 10225"/>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 name="connsiteX0" fmla="*/ 10000 w 10000"/>
              <a:gd name="connsiteY0" fmla="*/ 6959 h 10026"/>
              <a:gd name="connsiteX1" fmla="*/ 8169 w 10000"/>
              <a:gd name="connsiteY1" fmla="*/ 10000 h 10026"/>
              <a:gd name="connsiteX2" fmla="*/ 2558 w 10000"/>
              <a:gd name="connsiteY2" fmla="*/ 10000 h 10026"/>
              <a:gd name="connsiteX3" fmla="*/ 2558 w 10000"/>
              <a:gd name="connsiteY3" fmla="*/ 10000 h 10026"/>
              <a:gd name="connsiteX4" fmla="*/ 2500 w 10000"/>
              <a:gd name="connsiteY4" fmla="*/ 10000 h 10026"/>
              <a:gd name="connsiteX5" fmla="*/ 0 w 10000"/>
              <a:gd name="connsiteY5" fmla="*/ 5991 h 10026"/>
              <a:gd name="connsiteX6" fmla="*/ 2500 w 10000"/>
              <a:gd name="connsiteY6" fmla="*/ 2028 h 10026"/>
              <a:gd name="connsiteX7" fmla="*/ 3023 w 10000"/>
              <a:gd name="connsiteY7" fmla="*/ 2074 h 10026"/>
              <a:gd name="connsiteX8" fmla="*/ 5349 w 10000"/>
              <a:gd name="connsiteY8" fmla="*/ 0 h 10026"/>
              <a:gd name="connsiteX9" fmla="*/ 8081 w 10000"/>
              <a:gd name="connsiteY9" fmla="*/ 3917 h 10026"/>
              <a:gd name="connsiteX10" fmla="*/ 8081 w 10000"/>
              <a:gd name="connsiteY10" fmla="*/ 3917 h 10026"/>
              <a:gd name="connsiteX11" fmla="*/ 10000 w 10000"/>
              <a:gd name="connsiteY11" fmla="*/ 6959 h 1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00" h="10026">
                <a:moveTo>
                  <a:pt x="10000" y="6959"/>
                </a:moveTo>
                <a:cubicBezTo>
                  <a:pt x="10015" y="7973"/>
                  <a:pt x="9409" y="9962"/>
                  <a:pt x="8169" y="10000"/>
                </a:cubicBezTo>
                <a:cubicBezTo>
                  <a:pt x="6915" y="10060"/>
                  <a:pt x="2558" y="10000"/>
                  <a:pt x="2558" y="10000"/>
                </a:cubicBezTo>
                <a:lnTo>
                  <a:pt x="2558" y="10000"/>
                </a:lnTo>
                <a:lnTo>
                  <a:pt x="2500" y="10000"/>
                </a:lnTo>
                <a:cubicBezTo>
                  <a:pt x="1134" y="10000"/>
                  <a:pt x="0" y="8203"/>
                  <a:pt x="0" y="5991"/>
                </a:cubicBezTo>
                <a:cubicBezTo>
                  <a:pt x="0" y="3779"/>
                  <a:pt x="1134" y="2028"/>
                  <a:pt x="2500" y="2028"/>
                </a:cubicBezTo>
                <a:cubicBezTo>
                  <a:pt x="2674" y="2028"/>
                  <a:pt x="2849" y="2028"/>
                  <a:pt x="3023" y="2074"/>
                </a:cubicBezTo>
                <a:cubicBezTo>
                  <a:pt x="3517" y="829"/>
                  <a:pt x="4360" y="0"/>
                  <a:pt x="5349" y="0"/>
                </a:cubicBezTo>
                <a:cubicBezTo>
                  <a:pt x="6773" y="0"/>
                  <a:pt x="7936" y="1705"/>
                  <a:pt x="8081" y="3917"/>
                </a:cubicBezTo>
                <a:lnTo>
                  <a:pt x="8081" y="3917"/>
                </a:lnTo>
                <a:cubicBezTo>
                  <a:pt x="9157" y="3917"/>
                  <a:pt x="10000" y="5253"/>
                  <a:pt x="10000" y="6959"/>
                </a:cubicBezTo>
                <a:close/>
              </a:path>
            </a:pathLst>
          </a:custGeom>
          <a:solidFill>
            <a:schemeClr val="bg1"/>
          </a:solidFill>
          <a:ln w="9525" cap="flat" cmpd="sng" algn="ctr">
            <a:noFill/>
            <a:prstDash val="solid"/>
          </a:ln>
          <a:effectLst>
            <a:outerShdw blurRad="127000" algn="tl" rotWithShape="0">
              <a:srgbClr val="FFFFFF">
                <a:lumMod val="50000"/>
                <a:alpha val="20000"/>
              </a:srgbClr>
            </a:outerShdw>
          </a:effectLst>
        </p:spPr>
        <p:txBody>
          <a:bodyPr rot="0" spcFirstLastPara="0" vert="horz" wrap="square" lIns="0" tIns="45720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2" name="Title 1">
            <a:extLst>
              <a:ext uri="{FF2B5EF4-FFF2-40B4-BE49-F238E27FC236}">
                <a16:creationId xmlns:a16="http://schemas.microsoft.com/office/drawing/2014/main" id="{4FAE31F3-7CB3-4205-B521-5362DF3B0B01}"/>
              </a:ext>
            </a:extLst>
          </p:cNvPr>
          <p:cNvSpPr>
            <a:spLocks noGrp="1"/>
          </p:cNvSpPr>
          <p:nvPr>
            <p:ph type="title"/>
          </p:nvPr>
        </p:nvSpPr>
        <p:spPr/>
        <p:txBody>
          <a:bodyPr/>
          <a:lstStyle/>
          <a:p>
            <a:r>
              <a:rPr lang="en-US" dirty="0"/>
              <a:t>Enabling Healthcare Solutions in Azure</a:t>
            </a:r>
          </a:p>
        </p:txBody>
      </p:sp>
      <p:sp>
        <p:nvSpPr>
          <p:cNvPr id="52" name="TextBox 51">
            <a:extLst>
              <a:ext uri="{FF2B5EF4-FFF2-40B4-BE49-F238E27FC236}">
                <a16:creationId xmlns:a16="http://schemas.microsoft.com/office/drawing/2014/main" id="{A12B2214-0F22-4AB2-8127-88D36F0B1A52}"/>
              </a:ext>
            </a:extLst>
          </p:cNvPr>
          <p:cNvSpPr txBox="1"/>
          <p:nvPr/>
        </p:nvSpPr>
        <p:spPr>
          <a:xfrm>
            <a:off x="355138" y="2965179"/>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-omics</a:t>
            </a:r>
          </a:p>
        </p:txBody>
      </p:sp>
      <p:sp>
        <p:nvSpPr>
          <p:cNvPr id="58" name="TextBox 57">
            <a:extLst>
              <a:ext uri="{FF2B5EF4-FFF2-40B4-BE49-F238E27FC236}">
                <a16:creationId xmlns:a16="http://schemas.microsoft.com/office/drawing/2014/main" id="{0FC6F2A4-6A6E-4D0B-8FF3-0AC9A33AE710}"/>
              </a:ext>
            </a:extLst>
          </p:cNvPr>
          <p:cNvSpPr txBox="1"/>
          <p:nvPr/>
        </p:nvSpPr>
        <p:spPr>
          <a:xfrm>
            <a:off x="355138" y="2268310"/>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Imaging</a:t>
            </a:r>
          </a:p>
        </p:txBody>
      </p:sp>
      <p:sp>
        <p:nvSpPr>
          <p:cNvPr id="61" name="TextBox 60">
            <a:extLst>
              <a:ext uri="{FF2B5EF4-FFF2-40B4-BE49-F238E27FC236}">
                <a16:creationId xmlns:a16="http://schemas.microsoft.com/office/drawing/2014/main" id="{7B36DCAD-4C84-4599-A1AB-44FFC165660F}"/>
              </a:ext>
            </a:extLst>
          </p:cNvPr>
          <p:cNvSpPr txBox="1"/>
          <p:nvPr/>
        </p:nvSpPr>
        <p:spPr>
          <a:xfrm>
            <a:off x="355138" y="1571441"/>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EHR</a:t>
            </a:r>
          </a:p>
        </p:txBody>
      </p:sp>
      <p:sp>
        <p:nvSpPr>
          <p:cNvPr id="129" name="TextBox 128">
            <a:extLst>
              <a:ext uri="{FF2B5EF4-FFF2-40B4-BE49-F238E27FC236}">
                <a16:creationId xmlns:a16="http://schemas.microsoft.com/office/drawing/2014/main" id="{2355BAF7-B46D-5A46-A03E-5BD40F026B58}"/>
              </a:ext>
            </a:extLst>
          </p:cNvPr>
          <p:cNvSpPr txBox="1"/>
          <p:nvPr/>
        </p:nvSpPr>
        <p:spPr>
          <a:xfrm>
            <a:off x="355138" y="3662048"/>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3</a:t>
            </a:r>
            <a:r>
              <a:rPr kumimoji="0" lang="en-US" sz="1200" b="0" i="0" u="none" strike="noStrike" kern="1200" cap="none" spc="0" normalizeH="0" baseline="30000" noProof="0">
                <a:ln w="3175">
                  <a:noFill/>
                </a:ln>
                <a:solidFill>
                  <a:srgbClr val="000000"/>
                </a:solidFill>
                <a:effectLst/>
                <a:uLnTx/>
                <a:uFillTx/>
                <a:latin typeface="Segoe UI Semibold"/>
                <a:ea typeface="+mn-ea"/>
                <a:cs typeface="Segoe UI Semilight" panose="020B0402040204020203" pitchFamily="34" charset="0"/>
              </a:rPr>
              <a:t>rd</a:t>
            </a: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 Party Data</a:t>
            </a:r>
          </a:p>
        </p:txBody>
      </p:sp>
      <p:sp>
        <p:nvSpPr>
          <p:cNvPr id="130" name="TextBox 129">
            <a:extLst>
              <a:ext uri="{FF2B5EF4-FFF2-40B4-BE49-F238E27FC236}">
                <a16:creationId xmlns:a16="http://schemas.microsoft.com/office/drawing/2014/main" id="{3FF905C5-4D4C-DE41-AC98-D7026DDCE97B}"/>
              </a:ext>
            </a:extLst>
          </p:cNvPr>
          <p:cNvSpPr txBox="1"/>
          <p:nvPr/>
        </p:nvSpPr>
        <p:spPr>
          <a:xfrm>
            <a:off x="355138" y="435891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err="1">
                <a:ln w="3175">
                  <a:noFill/>
                </a:ln>
                <a:solidFill>
                  <a:srgbClr val="000000"/>
                </a:solidFill>
                <a:effectLst/>
                <a:uLnTx/>
                <a:uFillTx/>
                <a:latin typeface="Segoe UI Semibold"/>
                <a:ea typeface="+mn-ea"/>
                <a:cs typeface="Segoe UI Semilight" panose="020B0402040204020203" pitchFamily="34" charset="0"/>
              </a:rPr>
              <a:t>IoMT</a:t>
            </a:r>
            <a:endPar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endParaRPr>
          </a:p>
        </p:txBody>
      </p:sp>
      <p:sp>
        <p:nvSpPr>
          <p:cNvPr id="131" name="TextBox 130">
            <a:extLst>
              <a:ext uri="{FF2B5EF4-FFF2-40B4-BE49-F238E27FC236}">
                <a16:creationId xmlns:a16="http://schemas.microsoft.com/office/drawing/2014/main" id="{EB75DF26-0E96-CC4D-9859-6DDB2E49F2C7}"/>
              </a:ext>
            </a:extLst>
          </p:cNvPr>
          <p:cNvSpPr txBox="1"/>
          <p:nvPr/>
        </p:nvSpPr>
        <p:spPr>
          <a:xfrm>
            <a:off x="355138" y="505578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Billing / Finance</a:t>
            </a:r>
          </a:p>
        </p:txBody>
      </p:sp>
      <p:sp>
        <p:nvSpPr>
          <p:cNvPr id="132" name="TextBox 131">
            <a:extLst>
              <a:ext uri="{FF2B5EF4-FFF2-40B4-BE49-F238E27FC236}">
                <a16:creationId xmlns:a16="http://schemas.microsoft.com/office/drawing/2014/main" id="{2F1B0B06-5F5A-444A-A9B7-DB50EBA5A9E1}"/>
              </a:ext>
            </a:extLst>
          </p:cNvPr>
          <p:cNvSpPr txBox="1"/>
          <p:nvPr/>
        </p:nvSpPr>
        <p:spPr>
          <a:xfrm>
            <a:off x="367346" y="5752657"/>
            <a:ext cx="1280160" cy="457200"/>
          </a:xfrm>
          <a:prstGeom prst="rect">
            <a:avLst/>
          </a:prstGeom>
          <a:solidFill>
            <a:schemeClr val="bg1"/>
          </a:solidFill>
          <a:ln w="28575" cap="sq">
            <a:noFill/>
            <a:prstDash val="solid"/>
            <a:miter lim="800000"/>
            <a:headEnd/>
            <a:tailEnd/>
          </a:ln>
          <a:effectLst>
            <a:outerShdw blurRad="127000" algn="ctr" rotWithShape="0">
              <a:prstClr val="black">
                <a:alpha val="20000"/>
              </a:prstClr>
            </a:outerShdw>
          </a:effectLst>
        </p:spPr>
        <p:txBody>
          <a:bodyPr vert="horz" wrap="square" lIns="0" tIns="0" rIns="0" bIns="0" numCol="1" anchor="ctr" anchorCtr="0" compatLnSpc="1">
            <a:prstTxWarp prst="textNoShape">
              <a:avLst/>
            </a:prstTxWarp>
          </a:bodyPr>
          <a:lstStyle>
            <a:defPPr>
              <a:defRPr lang="en-US"/>
            </a:defPPr>
            <a:lvl1pPr algn="ctr" defTabSz="932384">
              <a:defRPr sz="1200">
                <a:ln w="3175">
                  <a:noFill/>
                </a:ln>
                <a:solidFill>
                  <a:srgbClr val="000000"/>
                </a:solidFill>
                <a:latin typeface="+mj-lt"/>
                <a:cs typeface="Segoe UI Semilight" panose="020B0402040204020203" pitchFamily="34" charset="0"/>
              </a:defRPr>
            </a:lvl1pPr>
            <a:lvl2pPr marL="466371" defTabSz="932742"/>
            <a:lvl3pPr marL="932742" defTabSz="932742"/>
            <a:lvl4pPr marL="1399113" defTabSz="932742"/>
            <a:lvl5pPr marL="1865484" defTabSz="932742"/>
            <a:lvl6pPr marL="2331856" defTabSz="932742"/>
            <a:lvl7pPr marL="2798226" defTabSz="932742"/>
            <a:lvl8pPr marL="3264597" defTabSz="932742"/>
            <a:lvl9pPr marL="3730969" defTabSz="932742"/>
          </a:lstStyle>
          <a:p>
            <a:pPr marL="0" marR="0" lvl="0" indent="0" algn="ctr" defTabSz="932384"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Semilight" panose="020B0402040204020203" pitchFamily="34" charset="0"/>
              </a:rPr>
              <a:t>CRM</a:t>
            </a:r>
          </a:p>
        </p:txBody>
      </p:sp>
      <p:cxnSp>
        <p:nvCxnSpPr>
          <p:cNvPr id="134" name="Straight Arrow Connector 133">
            <a:extLst>
              <a:ext uri="{FF2B5EF4-FFF2-40B4-BE49-F238E27FC236}">
                <a16:creationId xmlns:a16="http://schemas.microsoft.com/office/drawing/2014/main" id="{2FF8F61C-9624-9948-8187-8E6F3A3E7748}"/>
              </a:ext>
            </a:extLst>
          </p:cNvPr>
          <p:cNvCxnSpPr>
            <a:cxnSpLocks/>
          </p:cNvCxnSpPr>
          <p:nvPr/>
        </p:nvCxnSpPr>
        <p:spPr>
          <a:xfrm>
            <a:off x="1635298" y="1800041"/>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5" name="Straight Arrow Connector 134">
            <a:extLst>
              <a:ext uri="{FF2B5EF4-FFF2-40B4-BE49-F238E27FC236}">
                <a16:creationId xmlns:a16="http://schemas.microsoft.com/office/drawing/2014/main" id="{443F855B-AAA1-2146-894D-ECB8AF08A200}"/>
              </a:ext>
            </a:extLst>
          </p:cNvPr>
          <p:cNvCxnSpPr>
            <a:cxnSpLocks/>
          </p:cNvCxnSpPr>
          <p:nvPr/>
        </p:nvCxnSpPr>
        <p:spPr>
          <a:xfrm>
            <a:off x="1635298" y="2497813"/>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6" name="Straight Arrow Connector 135">
            <a:extLst>
              <a:ext uri="{FF2B5EF4-FFF2-40B4-BE49-F238E27FC236}">
                <a16:creationId xmlns:a16="http://schemas.microsoft.com/office/drawing/2014/main" id="{596E6B2A-CE0D-3F43-9207-D12BC86C689A}"/>
              </a:ext>
            </a:extLst>
          </p:cNvPr>
          <p:cNvCxnSpPr>
            <a:cxnSpLocks/>
          </p:cNvCxnSpPr>
          <p:nvPr/>
        </p:nvCxnSpPr>
        <p:spPr>
          <a:xfrm>
            <a:off x="1635298" y="3194682"/>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7" name="Straight Arrow Connector 136">
            <a:extLst>
              <a:ext uri="{FF2B5EF4-FFF2-40B4-BE49-F238E27FC236}">
                <a16:creationId xmlns:a16="http://schemas.microsoft.com/office/drawing/2014/main" id="{951B65D1-47D3-A94D-BA2D-98C43F8A5375}"/>
              </a:ext>
            </a:extLst>
          </p:cNvPr>
          <p:cNvCxnSpPr>
            <a:cxnSpLocks/>
          </p:cNvCxnSpPr>
          <p:nvPr/>
        </p:nvCxnSpPr>
        <p:spPr>
          <a:xfrm>
            <a:off x="1635298" y="3891551"/>
            <a:ext cx="640080"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Arrow Connector 139">
            <a:extLst>
              <a:ext uri="{FF2B5EF4-FFF2-40B4-BE49-F238E27FC236}">
                <a16:creationId xmlns:a16="http://schemas.microsoft.com/office/drawing/2014/main" id="{EEE57093-7C6A-2347-AD62-CFBF96DC9BC6}"/>
              </a:ext>
            </a:extLst>
          </p:cNvPr>
          <p:cNvCxnSpPr>
            <a:cxnSpLocks/>
          </p:cNvCxnSpPr>
          <p:nvPr/>
        </p:nvCxnSpPr>
        <p:spPr>
          <a:xfrm>
            <a:off x="1635298" y="4588420"/>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4" name="Straight Arrow Connector 143">
            <a:extLst>
              <a:ext uri="{FF2B5EF4-FFF2-40B4-BE49-F238E27FC236}">
                <a16:creationId xmlns:a16="http://schemas.microsoft.com/office/drawing/2014/main" id="{9B506EB1-309E-0E4C-B747-3D276A516D73}"/>
              </a:ext>
            </a:extLst>
          </p:cNvPr>
          <p:cNvCxnSpPr>
            <a:cxnSpLocks/>
          </p:cNvCxnSpPr>
          <p:nvPr/>
        </p:nvCxnSpPr>
        <p:spPr>
          <a:xfrm>
            <a:off x="1635298" y="528438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5" name="Straight Arrow Connector 144">
            <a:extLst>
              <a:ext uri="{FF2B5EF4-FFF2-40B4-BE49-F238E27FC236}">
                <a16:creationId xmlns:a16="http://schemas.microsoft.com/office/drawing/2014/main" id="{1D41241C-9837-A941-B57E-2B595E992890}"/>
              </a:ext>
            </a:extLst>
          </p:cNvPr>
          <p:cNvCxnSpPr>
            <a:cxnSpLocks/>
          </p:cNvCxnSpPr>
          <p:nvPr/>
        </p:nvCxnSpPr>
        <p:spPr>
          <a:xfrm>
            <a:off x="1635298" y="5981257"/>
            <a:ext cx="365336" cy="0"/>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6" name="Straight Arrow Connector 145">
            <a:extLst>
              <a:ext uri="{FF2B5EF4-FFF2-40B4-BE49-F238E27FC236}">
                <a16:creationId xmlns:a16="http://schemas.microsoft.com/office/drawing/2014/main" id="{A563A51B-15DF-BA4D-9415-4CC86127DCA2}"/>
              </a:ext>
            </a:extLst>
          </p:cNvPr>
          <p:cNvCxnSpPr>
            <a:cxnSpLocks/>
          </p:cNvCxnSpPr>
          <p:nvPr/>
        </p:nvCxnSpPr>
        <p:spPr>
          <a:xfrm>
            <a:off x="2000634" y="1800041"/>
            <a:ext cx="0" cy="4180313"/>
          </a:xfrm>
          <a:prstGeom prst="straightConnector1">
            <a:avLst/>
          </a:prstGeom>
          <a:noFill/>
          <a:ln w="12700">
            <a:solidFill>
              <a:schemeClr val="accent2"/>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3" name="Rectangle 152">
            <a:extLst>
              <a:ext uri="{FF2B5EF4-FFF2-40B4-BE49-F238E27FC236}">
                <a16:creationId xmlns:a16="http://schemas.microsoft.com/office/drawing/2014/main" id="{7E34A85F-9E9F-A741-B706-4BA179EB036B}"/>
              </a:ext>
            </a:extLst>
          </p:cNvPr>
          <p:cNvSpPr/>
          <p:nvPr/>
        </p:nvSpPr>
        <p:spPr>
          <a:xfrm>
            <a:off x="2292585"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078D3"/>
                </a:solidFill>
                <a:effectLst/>
                <a:uLnTx/>
                <a:uFillTx/>
                <a:latin typeface="Segoe UI Semibold"/>
                <a:ea typeface="Segoe UI Black" panose="020B0A02040204020203" pitchFamily="34" charset="0"/>
                <a:cs typeface="+mn-cs"/>
              </a:rPr>
              <a:t>Ingest &amp; Enrich</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Easily ingest and enrich any volume, variety or velocity of Healthcare data.</a:t>
            </a:r>
          </a:p>
        </p:txBody>
      </p:sp>
      <p:sp>
        <p:nvSpPr>
          <p:cNvPr id="154" name="Rectangle 153">
            <a:extLst>
              <a:ext uri="{FF2B5EF4-FFF2-40B4-BE49-F238E27FC236}">
                <a16:creationId xmlns:a16="http://schemas.microsoft.com/office/drawing/2014/main" id="{15D4C5CA-B458-E04E-BC25-EDEF4E9A303C}"/>
              </a:ext>
            </a:extLst>
          </p:cNvPr>
          <p:cNvSpPr/>
          <p:nvPr/>
        </p:nvSpPr>
        <p:spPr>
          <a:xfrm>
            <a:off x="4783181"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ea typeface="Segoe UI Black" panose="020B0A02040204020203" pitchFamily="34" charset="0"/>
                <a:cs typeface="+mn-cs"/>
              </a:rPr>
              <a:t>Persist</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Create unified longitudinal records and track lineage.</a:t>
            </a:r>
          </a:p>
        </p:txBody>
      </p:sp>
      <p:sp>
        <p:nvSpPr>
          <p:cNvPr id="156" name="Rectangle 155">
            <a:extLst>
              <a:ext uri="{FF2B5EF4-FFF2-40B4-BE49-F238E27FC236}">
                <a16:creationId xmlns:a16="http://schemas.microsoft.com/office/drawing/2014/main" id="{08579FEB-7F29-8844-A011-92F1332B20FB}"/>
              </a:ext>
            </a:extLst>
          </p:cNvPr>
          <p:cNvSpPr/>
          <p:nvPr/>
        </p:nvSpPr>
        <p:spPr>
          <a:xfrm>
            <a:off x="7273777" y="3115101"/>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ea typeface="Segoe UI Black" panose="020B0A02040204020203" pitchFamily="34" charset="0"/>
                <a:cs typeface="+mn-cs"/>
              </a:rPr>
              <a:t>Query &amp; Provision</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mn-cs"/>
              </a:rPr>
              <a:t>Provision and manage access for querying, exploration, operationalization.</a:t>
            </a:r>
          </a:p>
          <a:p>
            <a:pPr marL="0" marR="0" lvl="0" indent="0" algn="l" defTabSz="932384" rtl="0" eaLnBrk="1" fontAlgn="auto" latinLnBrk="0" hangingPunct="1">
              <a:lnSpc>
                <a:spcPct val="100000"/>
              </a:lnSpc>
              <a:spcBef>
                <a:spcPts val="600"/>
              </a:spcBef>
              <a:spcAft>
                <a:spcPts val="0"/>
              </a:spcAft>
              <a:buClrTx/>
              <a:buSzTx/>
              <a:buFontTx/>
              <a:buNone/>
              <a:tabLst/>
              <a:defRPr/>
            </a:pPr>
            <a:endParaRPr kumimoji="0" lang="en-US" sz="1200" b="0" i="0" u="none" strike="noStrike" kern="1200" cap="none" spc="0" normalizeH="0" baseline="0" noProof="0">
              <a:ln>
                <a:noFill/>
              </a:ln>
              <a:solidFill>
                <a:srgbClr val="3C3C41"/>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1B00C2DD-A97A-F44E-B857-8531A04DB34F}"/>
              </a:ext>
            </a:extLst>
          </p:cNvPr>
          <p:cNvSpPr/>
          <p:nvPr/>
        </p:nvSpPr>
        <p:spPr>
          <a:xfrm>
            <a:off x="9764373" y="3119878"/>
            <a:ext cx="2286000" cy="155448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ea typeface="Segoe UI Black" panose="020B0A02040204020203" pitchFamily="34" charset="0"/>
                <a:cs typeface="+mn-cs"/>
              </a:rPr>
              <a:t>Intelligence</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Create new insights and build targeted AI models on the entire data estate.</a:t>
            </a:r>
          </a:p>
        </p:txBody>
      </p:sp>
      <p:sp>
        <p:nvSpPr>
          <p:cNvPr id="158" name="Rectangle 157">
            <a:extLst>
              <a:ext uri="{FF2B5EF4-FFF2-40B4-BE49-F238E27FC236}">
                <a16:creationId xmlns:a16="http://schemas.microsoft.com/office/drawing/2014/main" id="{0BFDCDA7-0B78-8E43-A1A4-E359FB9F7E1E}"/>
              </a:ext>
            </a:extLst>
          </p:cNvPr>
          <p:cNvSpPr/>
          <p:nvPr/>
        </p:nvSpPr>
        <p:spPr>
          <a:xfrm>
            <a:off x="2293143" y="4735747"/>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dirty="0">
                <a:ln>
                  <a:noFill/>
                </a:ln>
                <a:solidFill>
                  <a:srgbClr val="0078D3"/>
                </a:solidFill>
                <a:effectLst/>
                <a:uLnTx/>
                <a:uFillTx/>
                <a:latin typeface="Segoe UI Semibold"/>
                <a:ea typeface="Segoe UI Black" panose="020B0A02040204020203" pitchFamily="34" charset="0"/>
                <a:cs typeface="+mn-cs"/>
              </a:rPr>
              <a:t>Scale</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Easily leverage cloud for storage or processing of a variety of modalities at scale and lower costs.</a:t>
            </a:r>
          </a:p>
        </p:txBody>
      </p:sp>
      <p:sp>
        <p:nvSpPr>
          <p:cNvPr id="160" name="Rectangle 159">
            <a:extLst>
              <a:ext uri="{FF2B5EF4-FFF2-40B4-BE49-F238E27FC236}">
                <a16:creationId xmlns:a16="http://schemas.microsoft.com/office/drawing/2014/main" id="{9A216170-1A4A-C34B-B3B2-BD4D348B6370}"/>
              </a:ext>
            </a:extLst>
          </p:cNvPr>
          <p:cNvSpPr/>
          <p:nvPr/>
        </p:nvSpPr>
        <p:spPr>
          <a:xfrm>
            <a:off x="2293143" y="5620096"/>
            <a:ext cx="9757226" cy="822960"/>
          </a:xfrm>
          <a:prstGeom prst="rect">
            <a:avLst/>
          </a:prstGeom>
          <a:solidFill>
            <a:schemeClr val="bg1">
              <a:alpha val="67000"/>
            </a:schemeClr>
          </a:solidFill>
          <a:ln w="12700" cap="sq">
            <a:solidFill>
              <a:schemeClr val="accent2"/>
            </a:solidFill>
            <a:prstDash val="solid"/>
            <a:miter lim="800000"/>
            <a:headEnd/>
            <a:tailEnd/>
          </a:ln>
          <a:effectLst/>
        </p:spPr>
        <p:txBody>
          <a:bodyPr vert="horz" wrap="square" lIns="182880" tIns="182880" rIns="182880" bIns="182880"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ea typeface="Segoe UI Black" panose="020B0A02040204020203" pitchFamily="34" charset="0"/>
                <a:cs typeface="+mn-cs"/>
              </a:rPr>
              <a:t>Trust</a:t>
            </a:r>
          </a:p>
          <a:p>
            <a:pPr marL="0" marR="0" lvl="0" indent="0" algn="l" defTabSz="932384"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Secure, compliant and operational.</a:t>
            </a:r>
          </a:p>
        </p:txBody>
      </p:sp>
      <p:pic>
        <p:nvPicPr>
          <p:cNvPr id="29" name="Graphic 28">
            <a:extLst>
              <a:ext uri="{FF2B5EF4-FFF2-40B4-BE49-F238E27FC236}">
                <a16:creationId xmlns:a16="http://schemas.microsoft.com/office/drawing/2014/main" id="{9E430A3A-DC3E-3A4E-B52C-1887FFCE506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93919" y="4255025"/>
            <a:ext cx="365760" cy="365760"/>
          </a:xfrm>
          <a:prstGeom prst="rect">
            <a:avLst/>
          </a:prstGeom>
        </p:spPr>
      </p:pic>
      <p:pic>
        <p:nvPicPr>
          <p:cNvPr id="31" name="Graphic 30">
            <a:extLst>
              <a:ext uri="{FF2B5EF4-FFF2-40B4-BE49-F238E27FC236}">
                <a16:creationId xmlns:a16="http://schemas.microsoft.com/office/drawing/2014/main" id="{871A1F17-53FA-4048-A8E1-281333DE58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46548" y="4300745"/>
            <a:ext cx="274320" cy="274320"/>
          </a:xfrm>
          <a:prstGeom prst="rect">
            <a:avLst/>
          </a:prstGeom>
        </p:spPr>
      </p:pic>
      <p:pic>
        <p:nvPicPr>
          <p:cNvPr id="39" name="Graphic 38">
            <a:extLst>
              <a:ext uri="{FF2B5EF4-FFF2-40B4-BE49-F238E27FC236}">
                <a16:creationId xmlns:a16="http://schemas.microsoft.com/office/drawing/2014/main" id="{2AE4A037-33EC-7041-B46A-24BD0CFD09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42403" y="4255025"/>
            <a:ext cx="365760" cy="365760"/>
          </a:xfrm>
          <a:prstGeom prst="rect">
            <a:avLst/>
          </a:prstGeom>
        </p:spPr>
      </p:pic>
      <p:pic>
        <p:nvPicPr>
          <p:cNvPr id="41" name="Graphic 40">
            <a:extLst>
              <a:ext uri="{FF2B5EF4-FFF2-40B4-BE49-F238E27FC236}">
                <a16:creationId xmlns:a16="http://schemas.microsoft.com/office/drawing/2014/main" id="{20AA354D-9750-8044-B031-927C5053F0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3717" y="4255025"/>
            <a:ext cx="365760" cy="365760"/>
          </a:xfrm>
          <a:prstGeom prst="rect">
            <a:avLst/>
          </a:prstGeom>
        </p:spPr>
      </p:pic>
      <p:pic>
        <p:nvPicPr>
          <p:cNvPr id="43" name="Graphic 42">
            <a:extLst>
              <a:ext uri="{FF2B5EF4-FFF2-40B4-BE49-F238E27FC236}">
                <a16:creationId xmlns:a16="http://schemas.microsoft.com/office/drawing/2014/main" id="{06B0F48F-21E5-324A-836E-5025D8FD6E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505032" y="4255025"/>
            <a:ext cx="365760" cy="365760"/>
          </a:xfrm>
          <a:prstGeom prst="rect">
            <a:avLst/>
          </a:prstGeom>
        </p:spPr>
      </p:pic>
      <p:pic>
        <p:nvPicPr>
          <p:cNvPr id="45" name="Graphic 44">
            <a:extLst>
              <a:ext uri="{FF2B5EF4-FFF2-40B4-BE49-F238E27FC236}">
                <a16:creationId xmlns:a16="http://schemas.microsoft.com/office/drawing/2014/main" id="{E0F29B3D-CB59-7A4A-A74E-B3BFE29D7C1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30234" y="4255025"/>
            <a:ext cx="365760" cy="365760"/>
          </a:xfrm>
          <a:prstGeom prst="rect">
            <a:avLst/>
          </a:prstGeom>
        </p:spPr>
      </p:pic>
      <p:pic>
        <p:nvPicPr>
          <p:cNvPr id="49" name="Graphic 48">
            <a:extLst>
              <a:ext uri="{FF2B5EF4-FFF2-40B4-BE49-F238E27FC236}">
                <a16:creationId xmlns:a16="http://schemas.microsoft.com/office/drawing/2014/main" id="{84151A06-E68C-324E-AA33-572F7ECE884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997561" y="4300745"/>
            <a:ext cx="464731" cy="274320"/>
          </a:xfrm>
          <a:prstGeom prst="rect">
            <a:avLst/>
          </a:prstGeom>
        </p:spPr>
      </p:pic>
      <p:pic>
        <p:nvPicPr>
          <p:cNvPr id="54" name="Graphic 53">
            <a:extLst>
              <a:ext uri="{FF2B5EF4-FFF2-40B4-BE49-F238E27FC236}">
                <a16:creationId xmlns:a16="http://schemas.microsoft.com/office/drawing/2014/main" id="{C77D29CF-B13A-4C43-B7EB-F1FAD532FC46}"/>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363936" y="4255025"/>
            <a:ext cx="365760" cy="365760"/>
          </a:xfrm>
          <a:prstGeom prst="rect">
            <a:avLst/>
          </a:prstGeom>
        </p:spPr>
      </p:pic>
      <p:pic>
        <p:nvPicPr>
          <p:cNvPr id="8" name="Graphic 7">
            <a:extLst>
              <a:ext uri="{FF2B5EF4-FFF2-40B4-BE49-F238E27FC236}">
                <a16:creationId xmlns:a16="http://schemas.microsoft.com/office/drawing/2014/main" id="{E5EE867B-8BAC-42B7-B97C-0496E259BD4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607736" y="4255025"/>
            <a:ext cx="365760" cy="365760"/>
          </a:xfrm>
          <a:prstGeom prst="rect">
            <a:avLst/>
          </a:prstGeom>
        </p:spPr>
      </p:pic>
      <p:pic>
        <p:nvPicPr>
          <p:cNvPr id="10" name="Graphic 9">
            <a:extLst>
              <a:ext uri="{FF2B5EF4-FFF2-40B4-BE49-F238E27FC236}">
                <a16:creationId xmlns:a16="http://schemas.microsoft.com/office/drawing/2014/main" id="{DEA95D2A-559E-44D4-8EED-CBE48CAF0F3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965632" y="4038877"/>
            <a:ext cx="548640" cy="548640"/>
          </a:xfrm>
          <a:prstGeom prst="rect">
            <a:avLst/>
          </a:prstGeom>
        </p:spPr>
      </p:pic>
      <p:pic>
        <p:nvPicPr>
          <p:cNvPr id="13" name="Graphic 12">
            <a:extLst>
              <a:ext uri="{FF2B5EF4-FFF2-40B4-BE49-F238E27FC236}">
                <a16:creationId xmlns:a16="http://schemas.microsoft.com/office/drawing/2014/main" id="{51BC2C1F-0671-438B-B956-3290EFD6BFDF}"/>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752461" y="4202401"/>
            <a:ext cx="399011" cy="365760"/>
          </a:xfrm>
          <a:prstGeom prst="rect">
            <a:avLst/>
          </a:prstGeom>
        </p:spPr>
      </p:pic>
      <p:pic>
        <p:nvPicPr>
          <p:cNvPr id="18" name="Graphic 17">
            <a:extLst>
              <a:ext uri="{FF2B5EF4-FFF2-40B4-BE49-F238E27FC236}">
                <a16:creationId xmlns:a16="http://schemas.microsoft.com/office/drawing/2014/main" id="{2EDEA782-DCFB-4610-90AE-E01A0621558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389660" y="4202401"/>
            <a:ext cx="365760" cy="365760"/>
          </a:xfrm>
          <a:prstGeom prst="rect">
            <a:avLst/>
          </a:prstGeom>
        </p:spPr>
      </p:pic>
    </p:spTree>
    <p:extLst>
      <p:ext uri="{BB962C8B-B14F-4D97-AF65-F5344CB8AC3E}">
        <p14:creationId xmlns:p14="http://schemas.microsoft.com/office/powerpoint/2010/main" val="2955949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Diagram&#10;&#10;Description automatically generated">
            <a:extLst>
              <a:ext uri="{FF2B5EF4-FFF2-40B4-BE49-F238E27FC236}">
                <a16:creationId xmlns:a16="http://schemas.microsoft.com/office/drawing/2014/main" id="{5E0896C7-D0C3-C6F4-1BC4-CDD7BA9B1F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56" y="754657"/>
            <a:ext cx="11887287" cy="5981744"/>
          </a:xfrm>
          <a:prstGeom prst="rect">
            <a:avLst/>
          </a:prstGeom>
        </p:spPr>
      </p:pic>
      <p:sp>
        <p:nvSpPr>
          <p:cNvPr id="15" name="Title 1">
            <a:extLst>
              <a:ext uri="{FF2B5EF4-FFF2-40B4-BE49-F238E27FC236}">
                <a16:creationId xmlns:a16="http://schemas.microsoft.com/office/drawing/2014/main" id="{E9E7F323-8C8E-12C3-0D46-556BB98EBCE5}"/>
              </a:ext>
            </a:extLst>
          </p:cNvPr>
          <p:cNvSpPr>
            <a:spLocks noGrp="1"/>
          </p:cNvSpPr>
          <p:nvPr>
            <p:ph type="title"/>
          </p:nvPr>
        </p:nvSpPr>
        <p:spPr>
          <a:xfrm>
            <a:off x="455994" y="183582"/>
            <a:ext cx="11306469" cy="813819"/>
          </a:xfrm>
        </p:spPr>
        <p:txBody>
          <a:bodyPr/>
          <a:lstStyle/>
          <a:p>
            <a:r>
              <a:rPr lang="en-US" dirty="0"/>
              <a:t>Microsoft Health Reference Architectures</a:t>
            </a:r>
          </a:p>
        </p:txBody>
      </p:sp>
    </p:spTree>
    <p:extLst>
      <p:ext uri="{BB962C8B-B14F-4D97-AF65-F5344CB8AC3E}">
        <p14:creationId xmlns:p14="http://schemas.microsoft.com/office/powerpoint/2010/main" val="343144775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b="1" dirty="0">
                <a:solidFill>
                  <a:srgbClr val="002060"/>
                </a:solidFill>
                <a:latin typeface="Segoe UI" panose="020B0502040204020203" pitchFamily="34" charset="0"/>
                <a:cs typeface="Segoe UI" panose="020B0502040204020203" pitchFamily="34" charset="0"/>
              </a:rPr>
              <a:t>Challenge Zero</a:t>
            </a:r>
            <a:br>
              <a:rPr lang="en-US" dirty="0"/>
            </a:br>
            <a:r>
              <a:rPr lang="en-US" sz="3200" b="1" dirty="0">
                <a:solidFill>
                  <a:srgbClr val="7030A0"/>
                </a:solidFill>
                <a:latin typeface="Segoe UI" panose="020B0502040204020203" pitchFamily="34" charset="0"/>
                <a:cs typeface="Segoe UI" panose="020B0502040204020203" pitchFamily="34" charset="0"/>
              </a:rPr>
              <a:t>Get your machines ready!</a:t>
            </a:r>
          </a:p>
        </p:txBody>
      </p:sp>
      <p:sp>
        <p:nvSpPr>
          <p:cNvPr id="2" name="Text Placeholder 1"/>
          <p:cNvSpPr>
            <a:spLocks noGrp="1"/>
          </p:cNvSpPr>
          <p:nvPr>
            <p:ph type="body" sz="quarter" idx="10"/>
          </p:nvPr>
        </p:nvSpPr>
        <p:spPr>
          <a:xfrm>
            <a:off x="271558" y="2189047"/>
            <a:ext cx="11653523" cy="4159280"/>
          </a:xfrm>
        </p:spPr>
        <p:txBody>
          <a:bodyPr>
            <a:normAutofit fontScale="62500" lnSpcReduction="20000"/>
          </a:bodyPr>
          <a:lstStyle/>
          <a:p>
            <a:r>
              <a:rPr lang="en-US" sz="3200" dirty="0">
                <a:latin typeface="Segoe UI" panose="020B0502040204020203" pitchFamily="34" charset="0"/>
                <a:cs typeface="Segoe UI" panose="020B0502040204020203" pitchFamily="34" charset="0"/>
                <a:hlinkClick r:id="rId3"/>
              </a:rPr>
              <a:t>Install Windows Subsystem for Linux</a:t>
            </a:r>
            <a:r>
              <a:rPr lang="en-US" sz="3200" dirty="0">
                <a:latin typeface="Segoe UI" panose="020B0502040204020203" pitchFamily="34" charset="0"/>
                <a:cs typeface="Segoe UI" panose="020B0502040204020203" pitchFamily="34" charset="0"/>
              </a:rPr>
              <a:t> (Bash Shell)</a:t>
            </a:r>
          </a:p>
          <a:p>
            <a:r>
              <a:rPr lang="en-US" sz="3200" dirty="0">
                <a:latin typeface="Segoe UI" panose="020B0502040204020203" pitchFamily="34" charset="0"/>
                <a:cs typeface="Segoe UI" panose="020B0502040204020203" pitchFamily="34" charset="0"/>
                <a:hlinkClick r:id="rId4"/>
              </a:rPr>
              <a:t>Install the Azure CLI</a:t>
            </a:r>
            <a:r>
              <a:rPr lang="en-US" sz="3200" dirty="0">
                <a:latin typeface="Segoe UI" panose="020B0502040204020203" pitchFamily="34" charset="0"/>
                <a:cs typeface="Segoe UI" panose="020B0502040204020203" pitchFamily="34" charset="0"/>
              </a:rPr>
              <a:t> (in WSL if on Windows!) </a:t>
            </a:r>
          </a:p>
          <a:p>
            <a:r>
              <a:rPr lang="en-US" sz="3200" dirty="0">
                <a:latin typeface="Segoe UI" panose="020B0502040204020203" pitchFamily="34" charset="0"/>
                <a:cs typeface="Segoe UI" panose="020B0502040204020203" pitchFamily="34" charset="0"/>
                <a:hlinkClick r:id="rId5"/>
              </a:rPr>
              <a:t>Install PowerShell Cmdlets for Azure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6"/>
              </a:rPr>
              <a:t>Install Visual Studio Code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7"/>
              </a:rPr>
              <a:t>Install ARM Tools extension for VS Code</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8"/>
              </a:rPr>
              <a:t>.NET Core 3.1</a:t>
            </a:r>
            <a:endParaRPr lang="en-US" sz="3200" dirty="0">
              <a:latin typeface="Segoe UI" panose="020B0502040204020203" pitchFamily="34" charset="0"/>
              <a:cs typeface="Segoe UI" panose="020B0502040204020203" pitchFamily="34" charset="0"/>
            </a:endParaRPr>
          </a:p>
          <a:p>
            <a:r>
              <a:rPr lang="en-US" sz="3200" dirty="0">
                <a:latin typeface="Segoe UI" panose="020B0502040204020203" pitchFamily="34" charset="0"/>
                <a:cs typeface="Segoe UI" panose="020B0502040204020203" pitchFamily="34" charset="0"/>
                <a:hlinkClick r:id="rId9"/>
              </a:rPr>
              <a:t>Java 1.8 JDK</a:t>
            </a:r>
            <a:r>
              <a:rPr lang="en-US" sz="3200" dirty="0">
                <a:latin typeface="Segoe UI" panose="020B0502040204020203" pitchFamily="34" charset="0"/>
                <a:cs typeface="Segoe UI" panose="020B0502040204020203" pitchFamily="34" charset="0"/>
              </a:rPr>
              <a:t> (for </a:t>
            </a:r>
            <a:r>
              <a:rPr lang="en-US" sz="3200" dirty="0" err="1">
                <a:latin typeface="Segoe UI" panose="020B0502040204020203" pitchFamily="34" charset="0"/>
                <a:cs typeface="Segoe UI" panose="020B0502040204020203" pitchFamily="34" charset="0"/>
              </a:rPr>
              <a:t>Synthea</a:t>
            </a:r>
            <a:r>
              <a:rPr lang="en-US" sz="3200" dirty="0">
                <a:latin typeface="Segoe UI" panose="020B0502040204020203" pitchFamily="34" charset="0"/>
                <a:cs typeface="Segoe UI" panose="020B0502040204020203" pitchFamily="34" charset="0"/>
              </a:rPr>
              <a:t> Patient Generator tool)</a:t>
            </a:r>
          </a:p>
          <a:p>
            <a:r>
              <a:rPr lang="fr-FR" sz="3200" dirty="0">
                <a:latin typeface="Segoe UI" panose="020B0502040204020203" pitchFamily="34" charset="0"/>
                <a:cs typeface="Segoe UI" panose="020B0502040204020203" pitchFamily="34" charset="0"/>
                <a:hlinkClick r:id="rId10"/>
              </a:rPr>
              <a:t>Node Module Extension for VS Code</a:t>
            </a:r>
            <a:endParaRPr lang="fr-FR" sz="3200" dirty="0">
              <a:latin typeface="Segoe UI" panose="020B0502040204020203" pitchFamily="34" charset="0"/>
              <a:cs typeface="Segoe UI" panose="020B0502040204020203" pitchFamily="34" charset="0"/>
            </a:endParaRPr>
          </a:p>
          <a:p>
            <a:r>
              <a:rPr lang="fr-FR" sz="3200" dirty="0">
                <a:latin typeface="Segoe UI" panose="020B0502040204020203" pitchFamily="34" charset="0"/>
                <a:cs typeface="Segoe UI" panose="020B0502040204020203" pitchFamily="34" charset="0"/>
                <a:hlinkClick r:id="rId10"/>
              </a:rPr>
              <a:t>App Service Extension for VS Code</a:t>
            </a:r>
            <a:endParaRPr lang="fr-FR" sz="3200" dirty="0">
              <a:latin typeface="Segoe UI" panose="020B0502040204020203" pitchFamily="34" charset="0"/>
              <a:cs typeface="Segoe UI" panose="020B0502040204020203" pitchFamily="34" charset="0"/>
            </a:endParaRPr>
          </a:p>
          <a:p>
            <a:r>
              <a:rPr lang="fr-FR" sz="3200" dirty="0">
                <a:latin typeface="Segoe UI" panose="020B0502040204020203" pitchFamily="34" charset="0"/>
                <a:cs typeface="Segoe UI" panose="020B0502040204020203" pitchFamily="34" charset="0"/>
                <a:hlinkClick r:id="rId11"/>
              </a:rPr>
              <a:t>Node.js </a:t>
            </a:r>
            <a:r>
              <a:rPr lang="fr-FR" sz="3200" dirty="0" err="1">
                <a:latin typeface="Segoe UI" panose="020B0502040204020203" pitchFamily="34" charset="0"/>
                <a:cs typeface="Segoe UI" panose="020B0502040204020203" pitchFamily="34" charset="0"/>
                <a:hlinkClick r:id="rId11"/>
              </a:rPr>
              <a:t>Window</a:t>
            </a:r>
            <a:r>
              <a:rPr lang="fr-FR" sz="3200" dirty="0">
                <a:latin typeface="Segoe UI" panose="020B0502040204020203" pitchFamily="34" charset="0"/>
                <a:cs typeface="Segoe UI" panose="020B0502040204020203" pitchFamily="34" charset="0"/>
                <a:hlinkClick r:id="rId11"/>
              </a:rPr>
              <a:t> Installer</a:t>
            </a:r>
            <a:endParaRPr lang="fr-FR" sz="3200" dirty="0">
              <a:latin typeface="Segoe UI" panose="020B0502040204020203" pitchFamily="34" charset="0"/>
              <a:cs typeface="Segoe UI" panose="020B0502040204020203" pitchFamily="34" charset="0"/>
            </a:endParaRPr>
          </a:p>
          <a:p>
            <a:r>
              <a:rPr lang="fr-FR" sz="3200" dirty="0">
                <a:latin typeface="Segoe UI" panose="020B0502040204020203" pitchFamily="34" charset="0"/>
                <a:cs typeface="Segoe UI" panose="020B0502040204020203" pitchFamily="34" charset="0"/>
                <a:hlinkClick r:id="rId12"/>
              </a:rPr>
              <a:t>Node.js and </a:t>
            </a:r>
            <a:r>
              <a:rPr lang="fr-FR" sz="3200" dirty="0" err="1">
                <a:latin typeface="Segoe UI" panose="020B0502040204020203" pitchFamily="34" charset="0"/>
                <a:cs typeface="Segoe UI" panose="020B0502040204020203" pitchFamily="34" charset="0"/>
                <a:hlinkClick r:id="rId12"/>
              </a:rPr>
              <a:t>npm</a:t>
            </a:r>
            <a:endParaRPr lang="fr-FR" sz="3200" dirty="0">
              <a:latin typeface="Segoe UI" panose="020B0502040204020203" pitchFamily="34" charset="0"/>
              <a:cs typeface="Segoe UI" panose="020B0502040204020203" pitchFamily="34" charset="0"/>
            </a:endParaRPr>
          </a:p>
          <a:p>
            <a:r>
              <a:rPr lang="fr-FR" sz="3200" dirty="0">
                <a:latin typeface="Segoe UI" panose="020B0502040204020203" pitchFamily="34" charset="0"/>
                <a:cs typeface="Segoe UI" panose="020B0502040204020203" pitchFamily="34" charset="0"/>
                <a:hlinkClick r:id="rId13"/>
              </a:rPr>
              <a:t>Postman</a:t>
            </a:r>
            <a:endParaRPr lang="fr-FR" sz="3200" dirty="0">
              <a:latin typeface="Segoe UI" panose="020B0502040204020203" pitchFamily="34" charset="0"/>
              <a:cs typeface="Segoe UI" panose="020B0502040204020203" pitchFamily="34" charset="0"/>
            </a:endParaRPr>
          </a:p>
          <a:p>
            <a:endParaRPr lang="fr-FR" sz="3200" dirty="0">
              <a:latin typeface="Segoe UI" panose="020B0502040204020203" pitchFamily="34" charset="0"/>
              <a:cs typeface="Segoe UI" panose="020B0502040204020203" pitchFamily="34" charset="0"/>
            </a:endParaRPr>
          </a:p>
          <a:p>
            <a:endParaRPr lang="fr-FR" sz="3200" dirty="0">
              <a:latin typeface="Segoe UI" panose="020B0502040204020203" pitchFamily="34" charset="0"/>
              <a:cs typeface="Segoe UI" panose="020B0502040204020203" pitchFamily="34" charset="0"/>
            </a:endParaRPr>
          </a:p>
          <a:p>
            <a:endParaRPr lang="fr-FR"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a:p>
            <a:endParaRPr lang="en-US" sz="3200" dirty="0">
              <a:latin typeface="Segoe UI" panose="020B0502040204020203" pitchFamily="34" charset="0"/>
              <a:cs typeface="Segoe UI" panose="020B0502040204020203" pitchFamily="34" charset="0"/>
            </a:endParaRPr>
          </a:p>
        </p:txBody>
      </p:sp>
      <p:pic>
        <p:nvPicPr>
          <p:cNvPr id="5" name="Picture 4" descr="Text&#10;&#10;Description automatically generated">
            <a:extLst>
              <a:ext uri="{FF2B5EF4-FFF2-40B4-BE49-F238E27FC236}">
                <a16:creationId xmlns:a16="http://schemas.microsoft.com/office/drawing/2014/main" id="{E0B65B75-A899-CEC2-AF21-4ADBC08BF99E}"/>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698523" y="-229216"/>
            <a:ext cx="3622431" cy="1704766"/>
          </a:xfrm>
          <a:prstGeom prst="rect">
            <a:avLst/>
          </a:prstGeom>
        </p:spPr>
      </p:pic>
    </p:spTree>
    <p:extLst>
      <p:ext uri="{BB962C8B-B14F-4D97-AF65-F5344CB8AC3E}">
        <p14:creationId xmlns:p14="http://schemas.microsoft.com/office/powerpoint/2010/main" val="40863935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5994" y="556381"/>
            <a:ext cx="11306469" cy="1027720"/>
          </a:xfrm>
        </p:spPr>
        <p:txBody>
          <a:bodyPr/>
          <a:lstStyle/>
          <a:p>
            <a:r>
              <a:rPr lang="en-US" dirty="0"/>
              <a:t>WTH – FHIR Powered Healthcare Challenges</a:t>
            </a:r>
            <a:br>
              <a:rPr lang="en-US" dirty="0"/>
            </a:br>
            <a:r>
              <a:rPr lang="en-US" sz="2400" dirty="0">
                <a:solidFill>
                  <a:srgbClr val="0078D7"/>
                </a:solidFill>
              </a:rPr>
              <a:t>Overview of Microsoft Health References Architectures</a:t>
            </a:r>
          </a:p>
        </p:txBody>
      </p:sp>
      <p:pic>
        <p:nvPicPr>
          <p:cNvPr id="5" name="Picture 4" descr="Graphical user interface, diagram&#10;&#10;Description automatically generated">
            <a:extLst>
              <a:ext uri="{FF2B5EF4-FFF2-40B4-BE49-F238E27FC236}">
                <a16:creationId xmlns:a16="http://schemas.microsoft.com/office/drawing/2014/main" id="{874C6A8D-88C3-6AAC-C24F-B9FF748D3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0498" y="1404473"/>
            <a:ext cx="9186204" cy="5288863"/>
          </a:xfrm>
          <a:prstGeom prst="rect">
            <a:avLst/>
          </a:prstGeom>
        </p:spPr>
      </p:pic>
    </p:spTree>
    <p:extLst>
      <p:ext uri="{BB962C8B-B14F-4D97-AF65-F5344CB8AC3E}">
        <p14:creationId xmlns:p14="http://schemas.microsoft.com/office/powerpoint/2010/main" val="2619029037"/>
      </p:ext>
    </p:extLst>
  </p:cSld>
  <p:clrMapOvr>
    <a:masterClrMapping/>
  </p:clrMapOvr>
  <p:transition>
    <p:fade/>
  </p:transition>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38B4141F-19E8-4729-A392-CD2A2D91325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3383</Words>
  <Application>Microsoft Office PowerPoint</Application>
  <PresentationFormat>Widescreen</PresentationFormat>
  <Paragraphs>337</Paragraphs>
  <Slides>27</Slides>
  <Notes>27</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27</vt:i4>
      </vt:variant>
    </vt:vector>
  </HeadingPairs>
  <TitlesOfParts>
    <vt:vector size="39" baseType="lpstr">
      <vt:lpstr>Arial</vt:lpstr>
      <vt:lpstr>Calibri</vt:lpstr>
      <vt:lpstr>Calibri Light</vt:lpstr>
      <vt:lpstr>Consolas</vt:lpstr>
      <vt:lpstr>Impact</vt:lpstr>
      <vt:lpstr>Segoe UI</vt:lpstr>
      <vt:lpstr>Segoe UI Light</vt:lpstr>
      <vt:lpstr>Segoe UI Semibold</vt:lpstr>
      <vt:lpstr>Wingdings</vt:lpstr>
      <vt:lpstr>2_Office Theme</vt:lpstr>
      <vt:lpstr>Dynamics 365</vt:lpstr>
      <vt:lpstr>1_White Template</vt:lpstr>
      <vt:lpstr>FHIR Powered Healthcare</vt:lpstr>
      <vt:lpstr>PowerPoint Presentation</vt:lpstr>
      <vt:lpstr>Objective What to Expect:</vt:lpstr>
      <vt:lpstr>Modern Healthcare Solutions Face New Challenges</vt:lpstr>
      <vt:lpstr>Enabling Interoperability of Health Data</vt:lpstr>
      <vt:lpstr>Enabling Healthcare Solutions in Azure</vt:lpstr>
      <vt:lpstr>Microsoft Health Reference Architectures</vt:lpstr>
      <vt:lpstr>Challenge Zero Get your machines ready!</vt:lpstr>
      <vt:lpstr>WTH – FHIR Powered Healthcare Challenges Overview of Microsoft Health References Architectures</vt:lpstr>
      <vt:lpstr>Challenge 1 Extract and load FHIR EHR data</vt:lpstr>
      <vt:lpstr>Challenge 1 Extract and Load FHIR EHR Data</vt:lpstr>
      <vt:lpstr>Challenge #1 Extract and Load FHIR EHR Data</vt:lpstr>
      <vt:lpstr>Challenge 2 Extract &amp; Load HL7v2 &amp; C-CDA EHR Data</vt:lpstr>
      <vt:lpstr>Title Segoe UI 54pt Slide Subtitle Segoe UI 32pt</vt:lpstr>
      <vt:lpstr>Challenge #2 &lt;Insert Challenge #2 Title here&gt;</vt:lpstr>
      <vt:lpstr>Challenge 3 Search FHIR EHR Data</vt:lpstr>
      <vt:lpstr>Challenge 3 Search FHIR EHR Data</vt:lpstr>
      <vt:lpstr>Challenge #X &lt;Insert Challenge #X Title here&gt;</vt:lpstr>
      <vt:lpstr>Challenge 4 Explore and Analyze FHIR EHR Data</vt:lpstr>
      <vt:lpstr>Challenge 4 Explore and Analyze FHIR EHR Data</vt:lpstr>
      <vt:lpstr>Challenge 5 Export and Anonymize FHIR EHR Data</vt:lpstr>
      <vt:lpstr>Challenge 5 Export and Anonymize FHIR EHR Data</vt:lpstr>
      <vt:lpstr>Challenge 6 Ingest &amp; Persist IoT Medical Device Data</vt:lpstr>
      <vt:lpstr>Challenge 6 Ingest and Persist IoT Medical Device Data</vt:lpstr>
      <vt:lpstr>Challenge 7 Load DICOM Imaging Data</vt:lpstr>
      <vt:lpstr>Challenge 6 Load DICOM Imaging Data</vt:lpstr>
      <vt:lpstr>Thank You for Attending! https://aka.ms/wth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2022-05-07T20:57:19Z</dcterms:created>
  <dcterms:modified xsi:type="dcterms:W3CDTF">2022-10-04T00:52:44Z</dcterms:modified>
</cp:coreProperties>
</file>